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12801600" cy="9601200" type="A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ia Player" initials="GP" lastIdx="1" clrIdx="0">
    <p:extLst>
      <p:ext uri="{19B8F6BF-5375-455C-9EA6-DF929625EA0E}">
        <p15:presenceInfo xmlns:p15="http://schemas.microsoft.com/office/powerpoint/2012/main" userId="Georgia Play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588"/>
  </p:normalViewPr>
  <p:slideViewPr>
    <p:cSldViewPr snapToGrid="0" snapToObjects="1">
      <p:cViewPr>
        <p:scale>
          <a:sx n="66" d="100"/>
          <a:sy n="66" d="100"/>
        </p:scale>
        <p:origin x="1171" y="-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39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90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570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40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90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35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6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31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3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19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07A9A-2CB2-A741-B755-CCE1CF4A6E7F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68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07A9A-2CB2-A741-B755-CCE1CF4A6E7F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378B9-C4D2-8F4B-BE23-1F4DF51365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20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85F63B-22FE-9C4F-B60D-553F5929394F}"/>
              </a:ext>
            </a:extLst>
          </p:cNvPr>
          <p:cNvSpPr/>
          <p:nvPr/>
        </p:nvSpPr>
        <p:spPr>
          <a:xfrm>
            <a:off x="331694" y="428864"/>
            <a:ext cx="6818722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ill Sans MT" panose="020B0502020104020203" pitchFamily="34" charset="77"/>
                <a:cs typeface="Phosphate Inline" panose="02000506050000020004" pitchFamily="2" charset="77"/>
              </a:rPr>
              <a:t>How can we switch off</a:t>
            </a:r>
            <a:r>
              <a:rPr lang="en-GB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ill Sans MT" panose="020B0502020104020203" pitchFamily="34" charset="77"/>
                <a:cs typeface="Phosphate Inline" panose="02000506050000020004" pitchFamily="2" charset="77"/>
              </a:rPr>
              <a:t>?</a:t>
            </a:r>
            <a:endParaRPr lang="en-GB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ill Sans MT" panose="020B0502020104020203" pitchFamily="34" charset="77"/>
              <a:cs typeface="Phosphate Inline" panose="02000506050000020004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06AFF5-E9E8-CE4E-A6D1-19C2855DB269}"/>
              </a:ext>
            </a:extLst>
          </p:cNvPr>
          <p:cNvSpPr/>
          <p:nvPr/>
        </p:nvSpPr>
        <p:spPr>
          <a:xfrm>
            <a:off x="8534026" y="673937"/>
            <a:ext cx="3312702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b="1" cap="none" spc="0" dirty="0">
                <a:ln w="0">
                  <a:solidFill>
                    <a:schemeClr val="tx1"/>
                  </a:solidFill>
                </a:ln>
                <a:effectLst>
                  <a:outerShdw dist="12700" dir="4260000" algn="tl" rotWithShape="0">
                    <a:schemeClr val="dk1"/>
                  </a:outerShdw>
                </a:effectLst>
                <a:latin typeface="Gill Sans MT" panose="020B0502020104020203" pitchFamily="34" charset="77"/>
                <a:cs typeface="Phosphate Inline" panose="02000506050000020004" pitchFamily="2" charset="77"/>
              </a:rPr>
              <a:t>KNOWLEDGE ORGANISER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584E3967-87F3-CD49-9356-CFC6D0DEC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774890"/>
              </p:ext>
            </p:extLst>
          </p:nvPr>
        </p:nvGraphicFramePr>
        <p:xfrm>
          <a:off x="435771" y="1303506"/>
          <a:ext cx="3717129" cy="7804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6352">
                  <a:extLst>
                    <a:ext uri="{9D8B030D-6E8A-4147-A177-3AD203B41FA5}">
                      <a16:colId xmlns:a16="http://schemas.microsoft.com/office/drawing/2014/main" val="2344213269"/>
                    </a:ext>
                  </a:extLst>
                </a:gridCol>
                <a:gridCol w="2660777">
                  <a:extLst>
                    <a:ext uri="{9D8B030D-6E8A-4147-A177-3AD203B41FA5}">
                      <a16:colId xmlns:a16="http://schemas.microsoft.com/office/drawing/2014/main" val="2649323644"/>
                    </a:ext>
                  </a:extLst>
                </a:gridCol>
              </a:tblGrid>
              <a:tr h="353812"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latin typeface="Gill Sans MT" panose="020B0502020104020203" pitchFamily="34" charset="77"/>
                        </a:rPr>
                        <a:t>ESSENTIAL VOCABULARY</a:t>
                      </a:r>
                      <a:endParaRPr lang="en-GB" sz="10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812075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electric grid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An interconnected network for</a:t>
                      </a:r>
                      <a:r>
                        <a:rPr lang="en-GB" sz="900" baseline="0" dirty="0" smtClean="0">
                          <a:latin typeface="Gill Sans MT" panose="020B0502020104020203" pitchFamily="34" charset="77"/>
                        </a:rPr>
                        <a:t> electricity delivery from producers and consumers.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294446"/>
                  </a:ext>
                </a:extLst>
              </a:tr>
              <a:tr h="44235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mains power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Electricity</a:t>
                      </a:r>
                      <a:r>
                        <a:rPr lang="en-GB" sz="900" baseline="0" dirty="0" smtClean="0">
                          <a:latin typeface="Gill Sans MT" panose="020B0502020104020203" pitchFamily="34" charset="77"/>
                        </a:rPr>
                        <a:t> that is delivered to homes and businesses through an electric grid.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233429"/>
                  </a:ext>
                </a:extLst>
              </a:tr>
              <a:tr h="44208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battery power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The</a:t>
                      </a:r>
                      <a:r>
                        <a:rPr lang="en-GB" sz="900" baseline="0" dirty="0" smtClean="0">
                          <a:latin typeface="Gill Sans MT" panose="020B0502020104020203" pitchFamily="34" charset="77"/>
                        </a:rPr>
                        <a:t> power discharged from a disposable storage system.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0965395"/>
                  </a:ext>
                </a:extLst>
              </a:tr>
              <a:tr h="53961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battery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A </a:t>
                      </a:r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container consisting of</a:t>
                      </a:r>
                      <a:r>
                        <a:rPr lang="en-GB" sz="900" baseline="0" dirty="0" smtClean="0">
                          <a:latin typeface="Gill Sans MT" panose="020B0502020104020203" pitchFamily="34" charset="77"/>
                        </a:rPr>
                        <a:t> one or more cells in which chemical energy is converted into electricity.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045220"/>
                  </a:ext>
                </a:extLst>
              </a:tr>
              <a:tr h="44680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wind</a:t>
                      </a:r>
                      <a:r>
                        <a:rPr lang="en-GB" sz="1200" b="1" baseline="0" dirty="0" smtClean="0">
                          <a:latin typeface="Gill Sans MT" panose="020B0502020104020203" pitchFamily="34" charset="77"/>
                        </a:rPr>
                        <a:t> </a:t>
                      </a:r>
                      <a:r>
                        <a:rPr lang="en-GB" sz="1200" b="1" baseline="0" dirty="0" smtClean="0">
                          <a:latin typeface="Gill Sans MT" panose="020B0502020104020203" pitchFamily="34" charset="77"/>
                        </a:rPr>
                        <a:t>power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The</a:t>
                      </a:r>
                      <a:r>
                        <a:rPr lang="en-GB" sz="900" baseline="0" dirty="0" smtClean="0">
                          <a:latin typeface="Gill Sans MT" panose="020B0502020104020203" pitchFamily="34" charset="77"/>
                        </a:rPr>
                        <a:t> process by which wind is used to generate power or electricity.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7984458"/>
                  </a:ext>
                </a:extLst>
              </a:tr>
              <a:tr h="50563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electrical</a:t>
                      </a:r>
                      <a:r>
                        <a:rPr lang="en-GB" sz="1200" b="1" baseline="0" dirty="0" smtClean="0">
                          <a:latin typeface="Gill Sans MT" panose="020B0502020104020203" pitchFamily="34" charset="77"/>
                        </a:rPr>
                        <a:t> </a:t>
                      </a:r>
                      <a:r>
                        <a:rPr lang="en-GB" sz="1200" b="1" baseline="0" dirty="0" smtClean="0">
                          <a:latin typeface="Gill Sans MT" panose="020B0502020104020203" pitchFamily="34" charset="77"/>
                        </a:rPr>
                        <a:t>power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The rate in which energy is transformed into an electrical circuit.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8563774"/>
                  </a:ext>
                </a:extLst>
              </a:tr>
              <a:tr h="45507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hydro</a:t>
                      </a:r>
                      <a:r>
                        <a:rPr lang="en-GB" sz="1200" b="1" baseline="0" dirty="0" smtClean="0">
                          <a:latin typeface="Gill Sans MT" panose="020B0502020104020203" pitchFamily="34" charset="77"/>
                        </a:rPr>
                        <a:t> </a:t>
                      </a:r>
                      <a:r>
                        <a:rPr lang="en-GB" sz="1200" b="1" baseline="0" dirty="0" smtClean="0">
                          <a:latin typeface="Gill Sans MT" panose="020B0502020104020203" pitchFamily="34" charset="77"/>
                        </a:rPr>
                        <a:t>power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A</a:t>
                      </a:r>
                      <a:r>
                        <a:rPr lang="en-GB" sz="900" baseline="0" dirty="0" smtClean="0">
                          <a:latin typeface="Gill Sans MT" panose="020B0502020104020203" pitchFamily="34" charset="77"/>
                        </a:rPr>
                        <a:t> renewable source of energy that generates power through the use falling or fast running water.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4714345"/>
                  </a:ext>
                </a:extLst>
              </a:tr>
              <a:tr h="404509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solar</a:t>
                      </a:r>
                      <a:r>
                        <a:rPr lang="en-GB" sz="1200" b="1" baseline="0" dirty="0" smtClean="0">
                          <a:latin typeface="Gill Sans MT" panose="020B0502020104020203" pitchFamily="34" charset="77"/>
                        </a:rPr>
                        <a:t> </a:t>
                      </a:r>
                      <a:r>
                        <a:rPr lang="en-GB" sz="1200" b="1" baseline="0" dirty="0" smtClean="0">
                          <a:latin typeface="Gill Sans MT" panose="020B0502020104020203" pitchFamily="34" charset="77"/>
                        </a:rPr>
                        <a:t>power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A source that</a:t>
                      </a:r>
                      <a:r>
                        <a:rPr lang="en-GB" sz="900" baseline="0" dirty="0" smtClean="0">
                          <a:latin typeface="Gill Sans MT" panose="020B0502020104020203" pitchFamily="34" charset="77"/>
                        </a:rPr>
                        <a:t> uses light and heat from the sun to generate power.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5292799"/>
                  </a:ext>
                </a:extLst>
              </a:tr>
              <a:tr h="556199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fossil</a:t>
                      </a:r>
                      <a:r>
                        <a:rPr lang="en-GB" sz="1200" b="1" baseline="0" dirty="0" smtClean="0">
                          <a:latin typeface="Gill Sans MT" panose="020B0502020104020203" pitchFamily="34" charset="77"/>
                        </a:rPr>
                        <a:t> </a:t>
                      </a:r>
                      <a:r>
                        <a:rPr lang="en-GB" sz="1200" b="1" baseline="0" dirty="0" smtClean="0">
                          <a:latin typeface="Gill Sans MT" panose="020B0502020104020203" pitchFamily="34" charset="77"/>
                        </a:rPr>
                        <a:t>fuel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A material that is formed naturally in the Earth’s crust from the remains of dead plants and animals</a:t>
                      </a:r>
                      <a:r>
                        <a:rPr lang="en-GB" sz="900" baseline="0" dirty="0" smtClean="0">
                          <a:latin typeface="Gill Sans MT" panose="020B0502020104020203" pitchFamily="34" charset="77"/>
                        </a:rPr>
                        <a:t>. It is extracted and burned as fuel.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1647568"/>
                  </a:ext>
                </a:extLst>
              </a:tr>
              <a:tr h="38765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geothermal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A </a:t>
                      </a:r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type</a:t>
                      </a:r>
                      <a:r>
                        <a:rPr lang="en-GB" sz="900" baseline="0" dirty="0" smtClean="0">
                          <a:latin typeface="Gill Sans MT" panose="020B0502020104020203" pitchFamily="34" charset="77"/>
                        </a:rPr>
                        <a:t> of renewable energy taken from the Earth’s core.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0535911"/>
                  </a:ext>
                </a:extLst>
              </a:tr>
              <a:tr h="404509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circuit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aseline="0" dirty="0" smtClean="0">
                          <a:latin typeface="Gill Sans MT" panose="020B0502020104020203" pitchFamily="34" charset="77"/>
                        </a:rPr>
                        <a:t>A path built up of individual electronic components in which an electrical current can pass through. 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294210"/>
                  </a:ext>
                </a:extLst>
              </a:tr>
              <a:tr h="33709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buzzer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An</a:t>
                      </a:r>
                      <a:r>
                        <a:rPr lang="en-GB" sz="900" baseline="0" dirty="0" smtClean="0">
                          <a:latin typeface="Gill Sans MT" panose="020B0502020104020203" pitchFamily="34" charset="77"/>
                        </a:rPr>
                        <a:t> audio signalling device often included in timers and alarms.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2610385"/>
                  </a:ext>
                </a:extLst>
              </a:tr>
              <a:tr h="404509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motor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A </a:t>
                      </a:r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device</a:t>
                      </a:r>
                      <a:r>
                        <a:rPr lang="en-GB" sz="900" baseline="0" dirty="0" smtClean="0">
                          <a:latin typeface="Gill Sans MT" panose="020B0502020104020203" pitchFamily="34" charset="77"/>
                        </a:rPr>
                        <a:t> that converts electrical energy into mechanical energy to create movement.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1841805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switch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A </a:t>
                      </a:r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device</a:t>
                      </a:r>
                      <a:r>
                        <a:rPr lang="en-GB" sz="900" baseline="0" dirty="0" smtClean="0">
                          <a:latin typeface="Gill Sans MT" panose="020B0502020104020203" pitchFamily="34" charset="77"/>
                        </a:rPr>
                        <a:t> that completes, diverts or breaks a circuit.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9595607"/>
                  </a:ext>
                </a:extLst>
              </a:tr>
              <a:tr h="404509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77"/>
                        </a:rPr>
                        <a:t>wire</a:t>
                      </a:r>
                      <a:endParaRPr lang="en-GB" sz="1200" b="1" dirty="0">
                        <a:latin typeface="Gill Sans MT" panose="020B0502020104020203" pitchFamily="34" charset="7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A</a:t>
                      </a:r>
                      <a:r>
                        <a:rPr lang="en-GB" sz="900" baseline="0" dirty="0" smtClean="0">
                          <a:latin typeface="Gill Sans MT" panose="020B0502020104020203" pitchFamily="34" charset="77"/>
                        </a:rPr>
                        <a:t> flexible conductor used to carry electrical current in a circuit. 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8690438"/>
                  </a:ext>
                </a:extLst>
              </a:tr>
              <a:tr h="303381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0"/>
                        </a:rPr>
                        <a:t>conductor</a:t>
                      </a:r>
                      <a:endParaRPr lang="en-GB" sz="12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A </a:t>
                      </a:r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material</a:t>
                      </a:r>
                      <a:r>
                        <a:rPr lang="en-GB" sz="900" baseline="0" dirty="0" smtClean="0">
                          <a:latin typeface="Gill Sans MT" panose="020B0502020104020203" pitchFamily="34" charset="77"/>
                        </a:rPr>
                        <a:t> that allows an electrical current to pass through it.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1127429"/>
                  </a:ext>
                </a:extLst>
              </a:tr>
              <a:tr h="404509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Gill Sans MT" panose="020B0502020104020203" pitchFamily="34" charset="0"/>
                        </a:rPr>
                        <a:t>insulator </a:t>
                      </a:r>
                      <a:endParaRPr lang="en-GB" sz="1200" b="1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latin typeface="Gill Sans MT" panose="020B0502020104020203" pitchFamily="34" charset="77"/>
                        </a:rPr>
                        <a:t>A material that does not allow an electrical current to pass through</a:t>
                      </a:r>
                      <a:r>
                        <a:rPr lang="en-GB" sz="900" baseline="0" dirty="0" smtClean="0">
                          <a:latin typeface="Gill Sans MT" panose="020B0502020104020203" pitchFamily="34" charset="77"/>
                        </a:rPr>
                        <a:t> it.</a:t>
                      </a:r>
                      <a:endParaRPr lang="en-GB" sz="900" dirty="0">
                        <a:latin typeface="Gill Sans MT" panose="020B0502020104020203" pitchFamily="34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6516651"/>
                  </a:ext>
                </a:extLst>
              </a:tr>
            </a:tbl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id="{229E4DC9-4D7A-4045-B8E0-194DBF237103}"/>
              </a:ext>
            </a:extLst>
          </p:cNvPr>
          <p:cNvSpPr/>
          <p:nvPr/>
        </p:nvSpPr>
        <p:spPr>
          <a:xfrm>
            <a:off x="331694" y="309282"/>
            <a:ext cx="12138212" cy="8982636"/>
          </a:xfrm>
          <a:prstGeom prst="rect">
            <a:avLst/>
          </a:prstGeom>
          <a:noFill/>
          <a:ln w="73025" cmpd="tri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762" r="32513"/>
          <a:stretch/>
        </p:blipFill>
        <p:spPr>
          <a:xfrm>
            <a:off x="5954280" y="2647517"/>
            <a:ext cx="1637794" cy="28072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269" y="6892128"/>
            <a:ext cx="1633035" cy="20480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109" r="-1"/>
          <a:stretch/>
        </p:blipFill>
        <p:spPr>
          <a:xfrm>
            <a:off x="4341260" y="1267548"/>
            <a:ext cx="3268699" cy="13474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5231" y="1303507"/>
            <a:ext cx="4296289" cy="55115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l="-2235" r="49787"/>
          <a:stretch/>
        </p:blipFill>
        <p:spPr>
          <a:xfrm>
            <a:off x="7865231" y="6892128"/>
            <a:ext cx="2315089" cy="13150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65742" t="51515"/>
          <a:stretch/>
        </p:blipFill>
        <p:spPr>
          <a:xfrm>
            <a:off x="4351766" y="5438184"/>
            <a:ext cx="1628944" cy="136109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1" r="65907"/>
          <a:stretch/>
        </p:blipFill>
        <p:spPr>
          <a:xfrm>
            <a:off x="4380098" y="2652956"/>
            <a:ext cx="1621084" cy="280726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65742" b="47317"/>
          <a:stretch/>
        </p:blipFill>
        <p:spPr>
          <a:xfrm>
            <a:off x="5936075" y="5438185"/>
            <a:ext cx="1621084" cy="13677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6207" y="6892128"/>
            <a:ext cx="2084882" cy="20513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/>
          <a:srcRect l="49350"/>
          <a:stretch/>
        </p:blipFill>
        <p:spPr>
          <a:xfrm>
            <a:off x="10180320" y="7887434"/>
            <a:ext cx="2235748" cy="131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8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85F63B-22FE-9C4F-B60D-553F5929394F}"/>
              </a:ext>
            </a:extLst>
          </p:cNvPr>
          <p:cNvSpPr/>
          <p:nvPr/>
        </p:nvSpPr>
        <p:spPr>
          <a:xfrm>
            <a:off x="112811" y="134112"/>
            <a:ext cx="3307316" cy="76944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dirty="0" smtClean="0">
                <a:ln w="0">
                  <a:solidFill>
                    <a:schemeClr val="tx1"/>
                  </a:solidFill>
                </a:ln>
                <a:gradFill flip="none" rotWithShape="1">
                  <a:gsLst>
                    <a:gs pos="38000">
                      <a:schemeClr val="accent1">
                        <a:lumMod val="5000"/>
                        <a:lumOff val="95000"/>
                      </a:schemeClr>
                    </a:gs>
                    <a:gs pos="65000">
                      <a:schemeClr val="accent2">
                        <a:lumMod val="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50800" dist="12700" dir="4260000" algn="tl" rotWithShape="0">
                    <a:schemeClr val="dk1"/>
                  </a:outerShdw>
                </a:effectLst>
                <a:latin typeface="Gill Sans MT" panose="020B0502020104020203" pitchFamily="34" charset="77"/>
                <a:cs typeface="Phosphate Inline" panose="02000506050000020004" pitchFamily="2" charset="77"/>
              </a:rPr>
              <a:t>Assessment</a:t>
            </a:r>
            <a:endParaRPr lang="en-GB" sz="4800" b="1" cap="none" spc="0" dirty="0">
              <a:ln w="0">
                <a:solidFill>
                  <a:schemeClr val="tx1"/>
                </a:solidFill>
              </a:ln>
              <a:gradFill flip="none" rotWithShape="1">
                <a:gsLst>
                  <a:gs pos="38000">
                    <a:schemeClr val="accent1">
                      <a:lumMod val="5000"/>
                      <a:lumOff val="95000"/>
                    </a:schemeClr>
                  </a:gs>
                  <a:gs pos="65000">
                    <a:schemeClr val="accent2">
                      <a:lumMod val="50000"/>
                    </a:schemeClr>
                  </a:gs>
                </a:gsLst>
                <a:lin ang="16200000" scaled="1"/>
                <a:tileRect/>
              </a:gradFill>
              <a:effectLst>
                <a:outerShdw blurRad="50800" dist="12700" dir="4260000" algn="tl" rotWithShape="0">
                  <a:schemeClr val="dk1"/>
                </a:outerShdw>
              </a:effectLst>
              <a:latin typeface="Gill Sans MT" panose="020B0502020104020203" pitchFamily="34" charset="77"/>
              <a:cs typeface="Phosphate Inline" panose="02000506050000020004" pitchFamily="2" charset="77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881213"/>
              </p:ext>
            </p:extLst>
          </p:nvPr>
        </p:nvGraphicFramePr>
        <p:xfrm>
          <a:off x="306748" y="1046848"/>
          <a:ext cx="12068132" cy="31136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068132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</a:tblGrid>
              <a:tr h="650587">
                <a:tc>
                  <a:txBody>
                    <a:bodyPr/>
                    <a:lstStyle/>
                    <a:p>
                      <a:pPr marL="71120" algn="l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GB" sz="2000" b="1" dirty="0" smtClean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  <a:p>
                      <a:pPr marL="71120" algn="l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1</a:t>
                      </a:r>
                      <a:r>
                        <a:rPr lang="en-GB" sz="2000" b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.</a:t>
                      </a:r>
                      <a:r>
                        <a:rPr lang="en-GB" sz="2000" b="0" baseline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 Label these items to show if they are mains or battery powered.</a:t>
                      </a:r>
                      <a:endParaRPr lang="en-GB" sz="2000" b="0" dirty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2463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39" y="1723787"/>
            <a:ext cx="1901720" cy="1862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3259" y="3729832"/>
            <a:ext cx="163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____________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546" y="1740508"/>
            <a:ext cx="1937470" cy="19770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04941" y="3745992"/>
            <a:ext cx="163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____________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473" y="1740508"/>
            <a:ext cx="2342176" cy="173915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81016" y="3745992"/>
            <a:ext cx="163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____________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0563" y="1740508"/>
            <a:ext cx="1414917" cy="19435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6646" y="1811612"/>
            <a:ext cx="1796274" cy="188918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385412" y="3745992"/>
            <a:ext cx="163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____________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7924800" y="3729832"/>
            <a:ext cx="163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____________</a:t>
            </a:r>
            <a:endParaRPr lang="en-GB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584388"/>
              </p:ext>
            </p:extLst>
          </p:nvPr>
        </p:nvGraphicFramePr>
        <p:xfrm>
          <a:off x="306748" y="4305965"/>
          <a:ext cx="4143332" cy="331403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43332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</a:tblGrid>
              <a:tr h="448759">
                <a:tc>
                  <a:txBody>
                    <a:bodyPr/>
                    <a:lstStyle/>
                    <a:p>
                      <a:pPr marL="71120" algn="l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GB" sz="2000" b="1" dirty="0" smtClean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  <a:p>
                      <a:pPr marL="71120" algn="l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2.</a:t>
                      </a:r>
                      <a:r>
                        <a:rPr lang="en-GB" sz="2000" b="0" baseline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 Complete the sentences…</a:t>
                      </a:r>
                      <a:endParaRPr lang="en-GB" sz="2000" b="0" dirty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2865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A battery is a collection of __________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A _________ completes,</a:t>
                      </a:r>
                      <a:r>
                        <a:rPr lang="en-GB" sz="2000" baseline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 diverts or breaks a circuit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baseline="0" dirty="0" smtClean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baseline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__________ connect the different components in a circuit.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640842"/>
              </p:ext>
            </p:extLst>
          </p:nvPr>
        </p:nvGraphicFramePr>
        <p:xfrm>
          <a:off x="306748" y="7740418"/>
          <a:ext cx="12068132" cy="157122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068132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</a:tblGrid>
              <a:tr h="428378">
                <a:tc>
                  <a:txBody>
                    <a:bodyPr/>
                    <a:lstStyle/>
                    <a:p>
                      <a:pPr marL="71120" algn="l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GB" sz="2000" b="1" dirty="0" smtClean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  <a:p>
                      <a:pPr marL="71120" algn="l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5.</a:t>
                      </a:r>
                      <a:r>
                        <a:rPr lang="en-GB" sz="2000" b="0" baseline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 Write a definition …</a:t>
                      </a:r>
                      <a:endParaRPr lang="en-GB" sz="2000" b="0" dirty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1142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" dirty="0" smtClean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00" dirty="0" smtClean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00" dirty="0" smtClean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00" dirty="0" smtClean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00" dirty="0" smtClean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00" dirty="0" smtClean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Conductor: ___________________________________________________________________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Insulator:</a:t>
                      </a:r>
                      <a:r>
                        <a:rPr lang="en-GB" sz="2000" baseline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 ____________________________________________________________________</a:t>
                      </a:r>
                      <a:endParaRPr lang="en-GB" sz="2000" dirty="0" smtClean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763720"/>
              </p:ext>
            </p:extLst>
          </p:nvPr>
        </p:nvGraphicFramePr>
        <p:xfrm>
          <a:off x="4635621" y="4312282"/>
          <a:ext cx="4188339" cy="32916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88339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</a:tblGrid>
              <a:tr h="547370">
                <a:tc>
                  <a:txBody>
                    <a:bodyPr/>
                    <a:lstStyle/>
                    <a:p>
                      <a:pPr marL="71120" algn="l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GB" sz="2000" b="1" dirty="0" smtClean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  <a:p>
                      <a:pPr marL="71120" algn="l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3.</a:t>
                      </a:r>
                      <a:r>
                        <a:rPr lang="en-GB" sz="2000" b="0" baseline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 True or false?</a:t>
                      </a:r>
                      <a:endParaRPr lang="en-GB" sz="2000" b="0" dirty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2744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" dirty="0" smtClean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00" dirty="0" smtClean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00" dirty="0" smtClean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The</a:t>
                      </a:r>
                      <a:r>
                        <a:rPr lang="en-GB" sz="2000" baseline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 light bulb in this circuit will work. Explain.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964912"/>
              </p:ext>
            </p:extLst>
          </p:nvPr>
        </p:nvGraphicFramePr>
        <p:xfrm>
          <a:off x="8930640" y="4328330"/>
          <a:ext cx="3444240" cy="331854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444240">
                  <a:extLst>
                    <a:ext uri="{9D8B030D-6E8A-4147-A177-3AD203B41FA5}">
                      <a16:colId xmlns:a16="http://schemas.microsoft.com/office/drawing/2014/main" val="1000666204"/>
                    </a:ext>
                  </a:extLst>
                </a:gridCol>
              </a:tblGrid>
              <a:tr h="544702">
                <a:tc>
                  <a:txBody>
                    <a:bodyPr/>
                    <a:lstStyle/>
                    <a:p>
                      <a:pPr marL="71120" algn="l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endParaRPr lang="en-GB" sz="2000" b="1" dirty="0" smtClean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  <a:p>
                      <a:pPr marL="71120" algn="l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4.</a:t>
                      </a:r>
                      <a:r>
                        <a:rPr lang="en-GB" sz="2000" b="0" baseline="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 Write down 3 types of powers</a:t>
                      </a:r>
                      <a:endParaRPr lang="en-GB" sz="2000" b="0" dirty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207082"/>
                  </a:ext>
                </a:extLst>
              </a:tr>
              <a:tr h="2730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1. ___________________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2. ___________________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  <a:latin typeface="Comic Sans MS" panose="030F0702030302020204" pitchFamily="66" charset="0"/>
                        <a:ea typeface="Carlito"/>
                        <a:cs typeface="Carlit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omic Sans MS" panose="030F0702030302020204" pitchFamily="66" charset="0"/>
                          <a:ea typeface="Carlito"/>
                          <a:cs typeface="Carlito"/>
                        </a:rPr>
                        <a:t>3. ___________________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666620"/>
                  </a:ext>
                </a:extLst>
              </a:tr>
            </a:tbl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4844762" y="5446075"/>
            <a:ext cx="1939153" cy="224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77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1448</TotalTime>
  <Words>367</Words>
  <Application>Microsoft Office PowerPoint</Application>
  <PresentationFormat>A3 Paper (297x420 mm)</PresentationFormat>
  <Paragraphs>80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Carlito</vt:lpstr>
      <vt:lpstr>Comic Sans MS</vt:lpstr>
      <vt:lpstr>Gill Sans MT</vt:lpstr>
      <vt:lpstr>Phosphate Inline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Nesbitt</dc:creator>
  <cp:lastModifiedBy>Holly Jones</cp:lastModifiedBy>
  <cp:revision>102</cp:revision>
  <cp:lastPrinted>2023-12-08T15:34:55Z</cp:lastPrinted>
  <dcterms:created xsi:type="dcterms:W3CDTF">2020-09-22T12:40:30Z</dcterms:created>
  <dcterms:modified xsi:type="dcterms:W3CDTF">2023-12-08T16:14:42Z</dcterms:modified>
</cp:coreProperties>
</file>