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62" d="100"/>
          <a:sy n="62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2393032" y="348710"/>
            <a:ext cx="63802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How can I lead a healthy life?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10612205" y="423844"/>
            <a:ext cx="1923787" cy="6065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35946"/>
              </p:ext>
            </p:extLst>
          </p:nvPr>
        </p:nvGraphicFramePr>
        <p:xfrm>
          <a:off x="466590" y="1140625"/>
          <a:ext cx="4116233" cy="8206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359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513874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7960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2000" b="1" dirty="0">
                          <a:latin typeface="Gill Sans MT" panose="020B0502020104020203" pitchFamily="34" charset="77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97235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Balanced diet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When you eat the correct amount</a:t>
                      </a:r>
                      <a:r>
                        <a:rPr lang="en-GB" sz="1400" baseline="0" dirty="0" smtClean="0">
                          <a:latin typeface="Gill Sans MT" panose="020B0502020104020203" pitchFamily="34" charset="77"/>
                        </a:rPr>
                        <a:t> of nutrients to stay healthy.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Healthy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In good physical and mental condition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7470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Food chain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All animals</a:t>
                      </a:r>
                      <a:r>
                        <a:rPr lang="en-GB" sz="1400" baseline="0" dirty="0" smtClean="0">
                          <a:latin typeface="Gill Sans MT" panose="020B0502020104020203" pitchFamily="34" charset="77"/>
                        </a:rPr>
                        <a:t> are dependent on plants or animals as a source of food.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76988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Hygiene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To keep clean in order to prevent disease.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89657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Gill Sans MT" panose="020B0502020104020203" pitchFamily="34" charset="77"/>
                        </a:rPr>
                        <a:t>Carbohydrates</a:t>
                      </a:r>
                      <a:endParaRPr lang="en-GB" sz="16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A food group which can be found in sugars, starch and cellulose that</a:t>
                      </a:r>
                      <a:r>
                        <a:rPr lang="en-GB" sz="1400" baseline="0" dirty="0" smtClean="0">
                          <a:latin typeface="Gill Sans MT" panose="020B0502020104020203" pitchFamily="34" charset="77"/>
                        </a:rPr>
                        <a:t> gives us energy.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96489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Protein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A food group found in pulses and dairy foods</a:t>
                      </a:r>
                      <a:r>
                        <a:rPr lang="en-GB" sz="1400" baseline="0" dirty="0" smtClean="0">
                          <a:latin typeface="Gill Sans MT" panose="020B0502020104020203" pitchFamily="34" charset="77"/>
                        </a:rPr>
                        <a:t> which help with growth and repair in our bodies.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72818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Fats and oils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A food group which gives us energy and helps us use vitamins. A</a:t>
                      </a:r>
                      <a:r>
                        <a:rPr lang="en-GB" sz="1400" baseline="0" dirty="0" smtClean="0">
                          <a:latin typeface="Gill Sans MT" panose="020B0502020104020203" pitchFamily="34" charset="77"/>
                        </a:rPr>
                        <a:t> healthy source is nuts, seeds and fatty fish.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Fruit and vegetables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Gill Sans MT" panose="020B0502020104020203" pitchFamily="34" charset="77"/>
                        </a:rPr>
                        <a:t>A food group that comes from plants which provide vitamins and minerals.</a:t>
                      </a: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564703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91769"/>
              </p:ext>
            </p:extLst>
          </p:nvPr>
        </p:nvGraphicFramePr>
        <p:xfrm>
          <a:off x="8572521" y="6303264"/>
          <a:ext cx="3802666" cy="259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25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What should I know by the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end of the unit?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know 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 obtain their food from plants and other animals using the idea of a simple food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name different sources of food. 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out about &amp; describe the basic needs of animals, including humans, for survival (water, food and air); 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the importance for humans of exercise, eating the right amounts of different types of food, and hygiene.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6119"/>
              </p:ext>
            </p:extLst>
          </p:nvPr>
        </p:nvGraphicFramePr>
        <p:xfrm>
          <a:off x="493488" y="8692896"/>
          <a:ext cx="4053798" cy="638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5231">
                  <a:extLst>
                    <a:ext uri="{9D8B030D-6E8A-4147-A177-3AD203B41FA5}">
                      <a16:colId xmlns:a16="http://schemas.microsoft.com/office/drawing/2014/main" val="770377818"/>
                    </a:ext>
                  </a:extLst>
                </a:gridCol>
                <a:gridCol w="2498567">
                  <a:extLst>
                    <a:ext uri="{9D8B030D-6E8A-4147-A177-3AD203B41FA5}">
                      <a16:colId xmlns:a16="http://schemas.microsoft.com/office/drawing/2014/main" val="1837354585"/>
                    </a:ext>
                  </a:extLst>
                </a:gridCol>
              </a:tblGrid>
              <a:tr h="63845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 panose="020B0502020104020203" pitchFamily="34" charset="77"/>
                        </a:rPr>
                        <a:t>Prepare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Gill Sans MT" panose="020B0502020104020203" pitchFamily="34" charset="77"/>
                        </a:rPr>
                        <a:t>Make</a:t>
                      </a:r>
                      <a:r>
                        <a:rPr lang="en-GB" sz="1800" baseline="0" dirty="0" smtClean="0">
                          <a:latin typeface="Gill Sans MT" panose="020B0502020104020203" pitchFamily="34" charset="77"/>
                        </a:rPr>
                        <a:t> ready for use.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8324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08" y="924532"/>
            <a:ext cx="5583749" cy="3876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09" y="4966303"/>
            <a:ext cx="1523722" cy="1097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638" y="4966303"/>
            <a:ext cx="1126373" cy="11263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99" y="1402557"/>
            <a:ext cx="1552285" cy="243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627" y="3941809"/>
            <a:ext cx="2156013" cy="2196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0377" y="4974035"/>
            <a:ext cx="25839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Cutting techniques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6205" y="4860515"/>
            <a:ext cx="5140411" cy="1337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84595" y="6346069"/>
            <a:ext cx="3693207" cy="2723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651" y="6452242"/>
            <a:ext cx="2019349" cy="25678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0" y="6346069"/>
            <a:ext cx="1619802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ARTIST:</a:t>
            </a:r>
          </a:p>
          <a:p>
            <a:pPr algn="ctr"/>
            <a:r>
              <a:rPr lang="en-GB" sz="2000" dirty="0" smtClean="0"/>
              <a:t>Giuseppe </a:t>
            </a:r>
            <a:r>
              <a:rPr lang="en-GB" sz="2000" dirty="0" err="1" smtClean="0"/>
              <a:t>Arcimboldo</a:t>
            </a:r>
            <a:endParaRPr lang="en-GB" sz="2000" dirty="0" smtClean="0"/>
          </a:p>
          <a:p>
            <a:pPr algn="ctr"/>
            <a:endParaRPr lang="en-GB" sz="1200" b="1" dirty="0"/>
          </a:p>
          <a:p>
            <a:pPr algn="ctr"/>
            <a:r>
              <a:rPr lang="en-GB" dirty="0" smtClean="0"/>
              <a:t>Observational sketching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Focus art: </a:t>
            </a:r>
            <a:r>
              <a:rPr lang="en-GB" b="1" dirty="0" smtClean="0"/>
              <a:t>Vertumnus</a:t>
            </a:r>
            <a:endParaRPr lang="en-GB" b="1" dirty="0"/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19950"/>
              </p:ext>
            </p:extLst>
          </p:nvPr>
        </p:nvGraphicFramePr>
        <p:xfrm>
          <a:off x="499872" y="769440"/>
          <a:ext cx="5876214" cy="36172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76214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260565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</a:t>
                      </a: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:</a:t>
                      </a:r>
                      <a:r>
                        <a:rPr lang="en-US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What 5 things do humans and animals need to survive? 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598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541306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619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  <a:tr h="597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1359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32633"/>
              </p:ext>
            </p:extLst>
          </p:nvPr>
        </p:nvGraphicFramePr>
        <p:xfrm>
          <a:off x="6912864" y="463296"/>
          <a:ext cx="5010912" cy="30460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1091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819810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2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20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What is the best way to wash your hands?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226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2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/>
                      </a:r>
                      <a:b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___________________________________________________________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___________________________________________________________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___________________________________________________________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382"/>
              </p:ext>
            </p:extLst>
          </p:nvPr>
        </p:nvGraphicFramePr>
        <p:xfrm>
          <a:off x="499872" y="4478324"/>
          <a:ext cx="5876214" cy="4103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76214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34145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Question</a:t>
                      </a:r>
                      <a:r>
                        <a:rPr lang="en-GB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2</a:t>
                      </a:r>
                      <a:endParaRPr lang="en-GB" sz="18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Bill</a:t>
                      </a:r>
                      <a:r>
                        <a:rPr lang="en-GB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is having spaghetti Bolognese for his dinner. What could he add to make it a balanced diet.</a:t>
                      </a: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76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2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/>
                      </a:r>
                      <a:br>
                        <a:rPr lang="en-US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402080" y="6437376"/>
            <a:ext cx="2267712" cy="16824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55" y="6437376"/>
            <a:ext cx="601045" cy="188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7" y="6437376"/>
            <a:ext cx="446050" cy="186385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97198"/>
              </p:ext>
            </p:extLst>
          </p:nvPr>
        </p:nvGraphicFramePr>
        <p:xfrm>
          <a:off x="6937248" y="3671118"/>
          <a:ext cx="4986528" cy="27854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86528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</a:t>
                      </a:r>
                      <a:r>
                        <a:rPr lang="en-US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4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What happens to our body when we exercise?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42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38775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4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  <a:tr h="42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1359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12864" y="7381875"/>
            <a:ext cx="474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5</a:t>
            </a:r>
          </a:p>
          <a:p>
            <a:r>
              <a:rPr lang="en-GB" dirty="0" smtClean="0"/>
              <a:t>Give an example of a carbohydrate.</a:t>
            </a:r>
          </a:p>
          <a:p>
            <a:endParaRPr lang="en-GB" dirty="0"/>
          </a:p>
          <a:p>
            <a:r>
              <a:rPr lang="en-GB" dirty="0" smtClean="0"/>
              <a:t>_______________________________________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00672" y="7074104"/>
            <a:ext cx="4986528" cy="1586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01" y="6399881"/>
            <a:ext cx="2771954" cy="17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1eec94-3498-4611-a9ac-ad92a04c18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9E548E6BC4498FCE4B1BA19632BC" ma:contentTypeVersion="14" ma:contentTypeDescription="Create a new document." ma:contentTypeScope="" ma:versionID="96c2a43f1ee812fa7c12f02c5a784223">
  <xsd:schema xmlns:xsd="http://www.w3.org/2001/XMLSchema" xmlns:xs="http://www.w3.org/2001/XMLSchema" xmlns:p="http://schemas.microsoft.com/office/2006/metadata/properties" xmlns:ns3="4d1eec94-3498-4611-a9ac-ad92a04c18c2" xmlns:ns4="7a3f56ae-82a7-4cc7-8083-d0c114bac2f3" targetNamespace="http://schemas.microsoft.com/office/2006/metadata/properties" ma:root="true" ma:fieldsID="98ee4cbdae376bbf30d8c3b6ac91f952" ns3:_="" ns4:_="">
    <xsd:import namespace="4d1eec94-3498-4611-a9ac-ad92a04c18c2"/>
    <xsd:import namespace="7a3f56ae-82a7-4cc7-8083-d0c114bac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eec94-3498-4611-a9ac-ad92a04c1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56ae-82a7-4cc7-8083-d0c114ba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F9B2F-1E2A-472A-9317-A7BB85B2EE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0F4C2-3AC4-4B28-B1F2-F075EBC704A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3f56ae-82a7-4cc7-8083-d0c114bac2f3"/>
    <ds:schemaRef ds:uri="4d1eec94-3498-4611-a9ac-ad92a04c18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247AB6-4CFB-47F7-8974-42AB1C91D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eec94-3498-4611-a9ac-ad92a04c18c2"/>
    <ds:schemaRef ds:uri="7a3f56ae-82a7-4cc7-8083-d0c114ba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331</Words>
  <Application>Microsoft Office PowerPoint</Application>
  <PresentationFormat>A3 Paper (297x420 mm)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Gill Sans MT</vt:lpstr>
      <vt:lpstr>Phosphate Inline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Grace Carter</cp:lastModifiedBy>
  <cp:revision>76</cp:revision>
  <dcterms:created xsi:type="dcterms:W3CDTF">2020-09-22T12:40:30Z</dcterms:created>
  <dcterms:modified xsi:type="dcterms:W3CDTF">2024-03-22T10:27:59Z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0x010100E3DE9E548E6BC4498FCE4B1BA19632BC</vt:lpwstr>
  </property>
</Properties>
</file>