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7224" autoAdjust="0"/>
  </p:normalViewPr>
  <p:slideViewPr>
    <p:cSldViewPr snapToGrid="0" snapToObjects="1">
      <p:cViewPr varScale="1">
        <p:scale>
          <a:sx n="55" d="100"/>
          <a:sy n="55" d="100"/>
        </p:scale>
        <p:origin x="160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EE9BC-2EF5-42A0-A56E-9168CFD76778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22AE8-3D0D-4981-B040-D582B3E51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2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22AE8-3D0D-4981-B040-D582B3E512F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87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417893" y="390779"/>
            <a:ext cx="11965814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Who is Trading With Whom?</a:t>
            </a:r>
            <a:endParaRPr lang="en-GB" sz="36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418834"/>
              </p:ext>
            </p:extLst>
          </p:nvPr>
        </p:nvGraphicFramePr>
        <p:xfrm>
          <a:off x="598801" y="1040831"/>
          <a:ext cx="3803027" cy="80618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399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674628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62171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u="sng" dirty="0" smtClean="0">
                          <a:latin typeface="XCCW Joined 1a" panose="03050602040000000000" pitchFamily="66" charset="0"/>
                        </a:rPr>
                        <a:t>KEY VOCABULARY</a:t>
                      </a:r>
                      <a:endParaRPr lang="en-GB" sz="1400" b="1" u="sng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54707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Trade</a:t>
                      </a:r>
                      <a:r>
                        <a:rPr lang="en-GB" sz="1000" b="1" baseline="0" dirty="0" smtClean="0">
                          <a:latin typeface="XCCW Joined 1a" panose="03050602040000000000" pitchFamily="66" charset="0"/>
                        </a:rPr>
                        <a:t> </a:t>
                      </a:r>
                      <a:endParaRPr lang="en-GB" sz="1000" b="1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The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action of buying and selling goods and services.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81984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Bartering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The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exchange (goods or services) for other goods or services without using money.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63528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Import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To</a:t>
                      </a:r>
                      <a:r>
                        <a:rPr lang="en-GB" sz="1100" baseline="0" dirty="0" smtClean="0">
                          <a:latin typeface="XCCW Joined 1a" panose="03050602040000000000" pitchFamily="66" charset="0"/>
                        </a:rPr>
                        <a:t>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bring (goods or services) into a country from abroad for sale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634591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Export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To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send (goods or services) to another country for sale.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117630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Manufacturing </a:t>
                      </a:r>
                    </a:p>
                    <a:p>
                      <a:pPr algn="ctr"/>
                      <a:endParaRPr lang="en-GB" sz="1000" b="1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The making of articles on a large scale using machinery; industrial production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117283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Merchant</a:t>
                      </a:r>
                      <a:endParaRPr lang="en-GB" sz="1000" b="1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 person or company involved in wholesale trade, especially one dealing with foreign countries or supplying goods to a particular trade.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81984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Fabrication </a:t>
                      </a:r>
                      <a:endParaRPr lang="en-GB" sz="1000" b="1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The action or process of manufacturing or inventing something.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81447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Factory</a:t>
                      </a:r>
                      <a:endParaRPr lang="en-GB" sz="1000" b="1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latin typeface="XCCW Joined 1a" panose="03050602040000000000" pitchFamily="66" charset="0"/>
                        </a:rPr>
                        <a:t>A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building or group of buildings where goods are manufactured or assembled chiefly by machine.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819847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>
                          <a:latin typeface="XCCW Joined 1a" panose="03050602040000000000" pitchFamily="66" charset="0"/>
                        </a:rPr>
                        <a:t>Comparison</a:t>
                      </a:r>
                      <a:endParaRPr lang="en-GB" sz="1000" b="1" dirty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consideration or estimate of the similarities or dissimilarities between two things or people.</a:t>
                      </a:r>
                      <a:endParaRPr lang="en-GB" sz="1100" dirty="0">
                        <a:latin typeface="XCCW Joined 1a" panose="03050602040000000000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87093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3708"/>
              </p:ext>
            </p:extLst>
          </p:nvPr>
        </p:nvGraphicFramePr>
        <p:xfrm>
          <a:off x="7560582" y="3564581"/>
          <a:ext cx="4823125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27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Romans 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874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400" b="0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The first Romans lived in Italy over 3000 years ago. They founded the city of Rome in 753 BC and, over the centuries, conquered many lands to create a huge empire.</a:t>
                      </a:r>
                      <a:endParaRPr lang="en-GB" sz="1400" b="0" baseline="0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05365"/>
              </p:ext>
            </p:extLst>
          </p:nvPr>
        </p:nvGraphicFramePr>
        <p:xfrm>
          <a:off x="4663239" y="5192944"/>
          <a:ext cx="4314660" cy="1610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4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367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Roman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roads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463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XCCW Joined 1a" panose="03050602040000000000" pitchFamily="66" charset="0"/>
                        </a:rPr>
                        <a:t>The Roman army are famous for building long straight roads to</a:t>
                      </a:r>
                      <a:r>
                        <a:rPr lang="en-GB" sz="1400" baseline="0" dirty="0" smtClean="0">
                          <a:latin typeface="XCCW Joined 1a" panose="03050602040000000000" pitchFamily="66" charset="0"/>
                        </a:rPr>
                        <a:t> trade</a:t>
                      </a:r>
                      <a:r>
                        <a:rPr lang="en-GB" sz="1400" dirty="0" smtClean="0">
                          <a:latin typeface="XCCW Joined 1a" panose="03050602040000000000" pitchFamily="66" charset="0"/>
                        </a:rPr>
                        <a:t>. Special engineers planned these roads and they criss-crossed the whole Roman Empire.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331694" y="309282"/>
            <a:ext cx="12138212" cy="8982636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71" t="2191" r="18922" b="82456"/>
          <a:stretch/>
        </p:blipFill>
        <p:spPr bwMode="auto">
          <a:xfrm>
            <a:off x="11588607" y="7156990"/>
            <a:ext cx="558800" cy="2829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5205" y="1040831"/>
            <a:ext cx="7670000" cy="24387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8935" y="3547620"/>
            <a:ext cx="2805448" cy="152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4219" y="5186448"/>
            <a:ext cx="3196680" cy="1607781"/>
          </a:xfrm>
          <a:prstGeom prst="rect">
            <a:avLst/>
          </a:prstGeom>
        </p:spPr>
      </p:pic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75075"/>
              </p:ext>
            </p:extLst>
          </p:nvPr>
        </p:nvGraphicFramePr>
        <p:xfrm>
          <a:off x="4663239" y="6951599"/>
          <a:ext cx="7611965" cy="215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11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496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Trade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XCCW Joined 1a" panose="03050602040000000000" pitchFamily="66" charset="0"/>
                        </a:rPr>
                        <a:t> in Bristol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XCCW Joined 1a" panose="03050602040000000000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100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u="none" dirty="0" smtClean="0">
                          <a:latin typeface="XCCW Joined 1a" panose="03050602040000000000" pitchFamily="66" charset="0"/>
                        </a:rPr>
                        <a:t>Before the 16</a:t>
                      </a:r>
                      <a:r>
                        <a:rPr lang="en-GB" sz="1200" u="none" baseline="30000" dirty="0" smtClean="0">
                          <a:latin typeface="XCCW Joined 1a" panose="03050602040000000000" pitchFamily="66" charset="0"/>
                        </a:rPr>
                        <a:t>th</a:t>
                      </a:r>
                      <a:r>
                        <a:rPr lang="en-GB" sz="1200" u="none" dirty="0" smtClean="0">
                          <a:latin typeface="XCCW Joined 1a" panose="03050602040000000000" pitchFamily="66" charset="0"/>
                        </a:rPr>
                        <a:t> century</a:t>
                      </a:r>
                      <a:r>
                        <a:rPr lang="en-GB" sz="1200" u="none" baseline="0" dirty="0" smtClean="0">
                          <a:latin typeface="XCCW Joined 1a" panose="03050602040000000000" pitchFamily="66" charset="0"/>
                        </a:rPr>
                        <a:t> </a:t>
                      </a:r>
                      <a:r>
                        <a:rPr lang="en-GB" sz="1200" u="none" kern="12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The Bristol mint was established.</a:t>
                      </a:r>
                      <a:r>
                        <a:rPr lang="en-GB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u="none" kern="12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The mint produced silver and</a:t>
                      </a:r>
                      <a:r>
                        <a:rPr lang="en-GB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gold coins.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u="none" kern="1200" baseline="0" dirty="0" smtClean="0">
                        <a:solidFill>
                          <a:schemeClr val="dk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In the 17th century, Bristol began trading with West Indies and North America. The main exports were tin, lead, fish, butter and cheese.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200" u="none" kern="1200" dirty="0" smtClean="0">
                        <a:solidFill>
                          <a:schemeClr val="dk1"/>
                        </a:solidFill>
                        <a:effectLst/>
                        <a:latin typeface="XCCW Joined 1a" panose="03050602040000000000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u="none" kern="12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In the 18</a:t>
                      </a:r>
                      <a:r>
                        <a:rPr lang="en-GB" sz="1200" u="none" kern="1200" baseline="300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200" u="none" kern="12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century,</a:t>
                      </a:r>
                      <a:r>
                        <a:rPr lang="en-GB" sz="10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XCCW Joined 1a" panose="03050602040000000000" pitchFamily="66" charset="0"/>
                          <a:ea typeface="+mn-ea"/>
                          <a:cs typeface="+mn-cs"/>
                        </a:rPr>
                        <a:t>population in Bristol grew rapidly. The exchange was build as a corn and trade exchange. Bristol was involved in slave trade and manufactured goods such as woollen cloth, brass and iron goods.</a:t>
                      </a:r>
                      <a:endParaRPr lang="en-GB" sz="1200" u="none" dirty="0" smtClean="0">
                        <a:latin typeface="XCCW Joined 1a" panose="03050602040000000000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112811" y="0"/>
            <a:ext cx="3307316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Assessment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18080"/>
              </p:ext>
            </p:extLst>
          </p:nvPr>
        </p:nvGraphicFramePr>
        <p:xfrm>
          <a:off x="174642" y="769441"/>
          <a:ext cx="3495658" cy="20245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33657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  <a:gridCol w="862001">
                  <a:extLst>
                    <a:ext uri="{9D8B030D-6E8A-4147-A177-3AD203B41FA5}">
                      <a16:colId xmlns:a16="http://schemas.microsoft.com/office/drawing/2014/main" val="3488492488"/>
                    </a:ext>
                  </a:extLst>
                </a:gridCol>
              </a:tblGrid>
              <a:tr h="460673">
                <a:tc gridSpan="2"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3660" marR="62230" algn="ctr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460673">
                <a:tc>
                  <a:txBody>
                    <a:bodyPr/>
                    <a:lstStyle/>
                    <a:p>
                      <a:pPr marL="71120">
                        <a:lnSpc>
                          <a:spcPts val="1455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  <a:tr h="416609">
                <a:tc>
                  <a:txBody>
                    <a:bodyPr/>
                    <a:lstStyle/>
                    <a:p>
                      <a:pPr marL="7112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566322"/>
                  </a:ext>
                </a:extLst>
              </a:tr>
              <a:tr h="226731">
                <a:tc>
                  <a:txBody>
                    <a:bodyPr/>
                    <a:lstStyle/>
                    <a:p>
                      <a:pPr marL="71120">
                        <a:lnSpc>
                          <a:spcPts val="1315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490413"/>
                  </a:ext>
                </a:extLst>
              </a:tr>
              <a:tr h="459872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rlito"/>
                          <a:cs typeface="Carlito"/>
                        </a:rPr>
                        <a:t> </a:t>
                      </a:r>
                      <a:endParaRPr lang="en-GB" sz="11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41359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63089"/>
              </p:ext>
            </p:extLst>
          </p:nvPr>
        </p:nvGraphicFramePr>
        <p:xfrm>
          <a:off x="3822700" y="769441"/>
          <a:ext cx="4076700" cy="20245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76700">
                  <a:extLst>
                    <a:ext uri="{9D8B030D-6E8A-4147-A177-3AD203B41FA5}">
                      <a16:colId xmlns:a16="http://schemas.microsoft.com/office/drawing/2014/main" val="1000666204"/>
                    </a:ext>
                  </a:extLst>
                </a:gridCol>
              </a:tblGrid>
              <a:tr h="460673">
                <a:tc>
                  <a:txBody>
                    <a:bodyPr/>
                    <a:lstStyle/>
                    <a:p>
                      <a:pPr marL="7112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207082"/>
                  </a:ext>
                </a:extLst>
              </a:tr>
              <a:tr h="1563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66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37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1017</TotalTime>
  <Words>309</Words>
  <Application>Microsoft Office PowerPoint</Application>
  <PresentationFormat>A3 Paper (297x420 mm)</PresentationFormat>
  <Paragraphs>36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Carlito</vt:lpstr>
      <vt:lpstr>Gill Sans MT</vt:lpstr>
      <vt:lpstr>Phosphate Inline</vt:lpstr>
      <vt:lpstr>Times New Roman</vt:lpstr>
      <vt:lpstr>XCCW Joined 1a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Nesbitt</dc:creator>
  <cp:lastModifiedBy>Mitchell House</cp:lastModifiedBy>
  <cp:revision>57</cp:revision>
  <dcterms:created xsi:type="dcterms:W3CDTF">2020-09-22T12:40:30Z</dcterms:created>
  <dcterms:modified xsi:type="dcterms:W3CDTF">2024-02-23T16:12:06Z</dcterms:modified>
</cp:coreProperties>
</file>