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87224" autoAdjust="0"/>
  </p:normalViewPr>
  <p:slideViewPr>
    <p:cSldViewPr snapToGrid="0" snapToObjects="1">
      <p:cViewPr varScale="1">
        <p:scale>
          <a:sx n="55" d="100"/>
          <a:sy n="55" d="100"/>
        </p:scale>
        <p:origin x="160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EE9BC-2EF5-42A0-A56E-9168CFD76778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22AE8-3D0D-4981-B040-D582B3E51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425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22AE8-3D0D-4981-B040-D582B3E512F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787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9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0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7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0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5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1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9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8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07A9A-2CB2-A741-B755-CCE1CF4A6E7F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417893" y="390779"/>
            <a:ext cx="11965814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3200" b="1" dirty="0" smtClean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Who is Trading With Whom?</a:t>
            </a:r>
            <a:endParaRPr lang="en-GB" sz="3600" b="1" cap="none" spc="0" dirty="0">
              <a:ln w="0">
                <a:solidFill>
                  <a:schemeClr val="tx1"/>
                </a:solidFill>
              </a:ln>
              <a:gradFill flip="none" rotWithShape="1">
                <a:gsLst>
                  <a:gs pos="38000">
                    <a:schemeClr val="accent1">
                      <a:lumMod val="5000"/>
                      <a:lumOff val="95000"/>
                    </a:schemeClr>
                  </a:gs>
                  <a:gs pos="65000">
                    <a:schemeClr val="accent2">
                      <a:lumMod val="50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12700" dir="4260000" algn="tl" rotWithShape="0">
                  <a:schemeClr val="dk1"/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84E3967-87F3-CD49-9356-CFC6D0DEC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418834"/>
              </p:ext>
            </p:extLst>
          </p:nvPr>
        </p:nvGraphicFramePr>
        <p:xfrm>
          <a:off x="598801" y="1040831"/>
          <a:ext cx="3803027" cy="80618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399">
                  <a:extLst>
                    <a:ext uri="{9D8B030D-6E8A-4147-A177-3AD203B41FA5}">
                      <a16:colId xmlns:a16="http://schemas.microsoft.com/office/drawing/2014/main" val="2344213269"/>
                    </a:ext>
                  </a:extLst>
                </a:gridCol>
                <a:gridCol w="2674628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62171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u="sng" dirty="0" smtClean="0">
                          <a:latin typeface="XCCW Joined 1a" panose="03050602040000000000" pitchFamily="66" charset="0"/>
                        </a:rPr>
                        <a:t>KEY VOCABULARY</a:t>
                      </a:r>
                      <a:endParaRPr lang="en-GB" sz="1400" b="1" u="sng" dirty="0">
                        <a:latin typeface="XCCW Joined 1a" panose="03050602040000000000" pitchFamily="66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812075"/>
                  </a:ext>
                </a:extLst>
              </a:tr>
              <a:tr h="547075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latin typeface="XCCW Joined 1a" panose="03050602040000000000" pitchFamily="66" charset="0"/>
                        </a:rPr>
                        <a:t>Trade</a:t>
                      </a:r>
                      <a:r>
                        <a:rPr lang="en-GB" sz="1000" b="1" baseline="0" dirty="0" smtClean="0">
                          <a:latin typeface="XCCW Joined 1a" panose="03050602040000000000" pitchFamily="66" charset="0"/>
                        </a:rPr>
                        <a:t> </a:t>
                      </a:r>
                      <a:endParaRPr lang="en-GB" sz="1000" b="1" dirty="0">
                        <a:latin typeface="XCCW Joined 1a" panose="03050602040000000000" pitchFamily="66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The </a:t>
                      </a: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action of buying and selling goods and services.</a:t>
                      </a:r>
                      <a:endParaRPr lang="en-GB" sz="1100" dirty="0">
                        <a:latin typeface="XCCW Joined 1a" panose="03050602040000000000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  <a:tr h="819847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latin typeface="XCCW Joined 1a" panose="03050602040000000000" pitchFamily="66" charset="0"/>
                        </a:rPr>
                        <a:t>Bartering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The </a:t>
                      </a: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exchange (goods or services) for other goods or services without using money.</a:t>
                      </a:r>
                      <a:endParaRPr lang="en-GB" sz="1100" dirty="0">
                        <a:latin typeface="XCCW Joined 1a" panose="03050602040000000000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563774"/>
                  </a:ext>
                </a:extLst>
              </a:tr>
              <a:tr h="635288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latin typeface="XCCW Joined 1a" panose="03050602040000000000" pitchFamily="66" charset="0"/>
                        </a:rPr>
                        <a:t>Import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To</a:t>
                      </a:r>
                      <a:r>
                        <a:rPr lang="en-GB" sz="1100" baseline="0" dirty="0" smtClean="0">
                          <a:latin typeface="XCCW Joined 1a" panose="03050602040000000000" pitchFamily="66" charset="0"/>
                        </a:rPr>
                        <a:t> </a:t>
                      </a: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bring (goods or services) into a country from abroad for sale</a:t>
                      </a:r>
                      <a:endParaRPr lang="en-GB" sz="1100" dirty="0">
                        <a:latin typeface="XCCW Joined 1a" panose="03050602040000000000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57742"/>
                  </a:ext>
                </a:extLst>
              </a:tr>
              <a:tr h="634591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latin typeface="XCCW Joined 1a" panose="03050602040000000000" pitchFamily="66" charset="0"/>
                        </a:rPr>
                        <a:t>Export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To </a:t>
                      </a: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send (goods or services) to another country for sale.</a:t>
                      </a:r>
                      <a:endParaRPr lang="en-GB" sz="1100" dirty="0">
                        <a:latin typeface="XCCW Joined 1a" panose="03050602040000000000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7595459"/>
                  </a:ext>
                </a:extLst>
              </a:tr>
              <a:tr h="1176302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latin typeface="XCCW Joined 1a" panose="03050602040000000000" pitchFamily="66" charset="0"/>
                        </a:rPr>
                        <a:t>Manufacturing </a:t>
                      </a:r>
                    </a:p>
                    <a:p>
                      <a:pPr algn="ctr"/>
                      <a:endParaRPr lang="en-GB" sz="1000" b="1" dirty="0">
                        <a:latin typeface="XCCW Joined 1a" panose="03050602040000000000" pitchFamily="66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The making of articles on a large scale using machinery; industrial production</a:t>
                      </a:r>
                      <a:endParaRPr lang="en-GB" sz="1100" dirty="0">
                        <a:latin typeface="XCCW Joined 1a" panose="03050602040000000000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0535911"/>
                  </a:ext>
                </a:extLst>
              </a:tr>
              <a:tr h="1172839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latin typeface="XCCW Joined 1a" panose="03050602040000000000" pitchFamily="66" charset="0"/>
                        </a:rPr>
                        <a:t>Merchant</a:t>
                      </a:r>
                      <a:endParaRPr lang="en-GB" sz="1000" b="1" dirty="0">
                        <a:latin typeface="XCCW Joined 1a" panose="03050602040000000000" pitchFamily="66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A person or company involved in wholesale trade, especially one dealing with foreign countries or supplying goods to a particular trade.</a:t>
                      </a:r>
                      <a:endParaRPr lang="en-GB" sz="1100" dirty="0">
                        <a:latin typeface="XCCW Joined 1a" panose="03050602040000000000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5294210"/>
                  </a:ext>
                </a:extLst>
              </a:tr>
              <a:tr h="819847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latin typeface="XCCW Joined 1a" panose="03050602040000000000" pitchFamily="66" charset="0"/>
                        </a:rPr>
                        <a:t>Fabrication </a:t>
                      </a:r>
                      <a:endParaRPr lang="en-GB" sz="1000" b="1" dirty="0">
                        <a:latin typeface="XCCW Joined 1a" panose="03050602040000000000" pitchFamily="66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The action or process of manufacturing or inventing something.</a:t>
                      </a:r>
                      <a:endParaRPr lang="en-GB" sz="1100" dirty="0">
                        <a:latin typeface="XCCW Joined 1a" panose="03050602040000000000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610385"/>
                  </a:ext>
                </a:extLst>
              </a:tr>
              <a:tr h="81447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latin typeface="XCCW Joined 1a" panose="03050602040000000000" pitchFamily="66" charset="0"/>
                        </a:rPr>
                        <a:t>Factory</a:t>
                      </a:r>
                      <a:endParaRPr lang="en-GB" sz="1000" b="1" dirty="0">
                        <a:latin typeface="XCCW Joined 1a" panose="03050602040000000000" pitchFamily="66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latin typeface="XCCW Joined 1a" panose="03050602040000000000" pitchFamily="66" charset="0"/>
                        </a:rPr>
                        <a:t>A </a:t>
                      </a: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building or group of buildings where goods are manufactured or assembled chiefly by machine.</a:t>
                      </a:r>
                      <a:endParaRPr lang="en-GB" sz="1100" dirty="0">
                        <a:latin typeface="XCCW Joined 1a" panose="03050602040000000000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1841805"/>
                  </a:ext>
                </a:extLst>
              </a:tr>
              <a:tr h="819847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latin typeface="XCCW Joined 1a" panose="03050602040000000000" pitchFamily="66" charset="0"/>
                        </a:rPr>
                        <a:t>Comparison</a:t>
                      </a:r>
                      <a:endParaRPr lang="en-GB" sz="1000" b="1" dirty="0">
                        <a:latin typeface="XCCW Joined 1a" panose="03050602040000000000" pitchFamily="66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en-GB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consideration or estimate of the similarities or dissimilarities between two things or people.</a:t>
                      </a:r>
                      <a:endParaRPr lang="en-GB" sz="1100" dirty="0">
                        <a:latin typeface="XCCW Joined 1a" panose="03050602040000000000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387093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53708"/>
              </p:ext>
            </p:extLst>
          </p:nvPr>
        </p:nvGraphicFramePr>
        <p:xfrm>
          <a:off x="7560582" y="3564581"/>
          <a:ext cx="482312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3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6276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The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Romans 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874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The first Romans lived in Italy over 3000 years ago. They founded the city of Rome in 753 BC and, over the centuries, conquered many lands to create a huge empire.</a:t>
                      </a:r>
                      <a:endParaRPr lang="en-GB" sz="1400" b="0" baseline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05365"/>
              </p:ext>
            </p:extLst>
          </p:nvPr>
        </p:nvGraphicFramePr>
        <p:xfrm>
          <a:off x="4663239" y="5192944"/>
          <a:ext cx="4314660" cy="1610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4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367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Roman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roads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4463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XCCW Joined 1a" panose="03050602040000000000" pitchFamily="66" charset="0"/>
                        </a:rPr>
                        <a:t>The Roman army are famous for building long straight roads to</a:t>
                      </a:r>
                      <a:r>
                        <a:rPr lang="en-GB" sz="1400" baseline="0" dirty="0" smtClean="0">
                          <a:latin typeface="XCCW Joined 1a" panose="03050602040000000000" pitchFamily="66" charset="0"/>
                        </a:rPr>
                        <a:t> trade</a:t>
                      </a:r>
                      <a:r>
                        <a:rPr lang="en-GB" sz="1400" dirty="0" smtClean="0">
                          <a:latin typeface="XCCW Joined 1a" panose="03050602040000000000" pitchFamily="66" charset="0"/>
                        </a:rPr>
                        <a:t>. Special engineers planned these roads and they criss-crossed the whole Roman Empire.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229E4DC9-4D7A-4045-B8E0-194DBF237103}"/>
              </a:ext>
            </a:extLst>
          </p:cNvPr>
          <p:cNvSpPr/>
          <p:nvPr/>
        </p:nvSpPr>
        <p:spPr>
          <a:xfrm>
            <a:off x="331694" y="309282"/>
            <a:ext cx="12138212" cy="8982636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1" t="2191" r="18922" b="82456"/>
          <a:stretch/>
        </p:blipFill>
        <p:spPr bwMode="auto">
          <a:xfrm>
            <a:off x="11588607" y="7156990"/>
            <a:ext cx="558800" cy="2829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5205" y="1040831"/>
            <a:ext cx="7670000" cy="24387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8935" y="3547620"/>
            <a:ext cx="2805448" cy="1524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4219" y="5186448"/>
            <a:ext cx="3196680" cy="1607781"/>
          </a:xfrm>
          <a:prstGeom prst="rect">
            <a:avLst/>
          </a:prstGeom>
        </p:spPr>
      </p:pic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875075"/>
              </p:ext>
            </p:extLst>
          </p:nvPr>
        </p:nvGraphicFramePr>
        <p:xfrm>
          <a:off x="4663239" y="6951599"/>
          <a:ext cx="7611965" cy="2158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1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1496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Trade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in Bristol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4100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u="none" dirty="0" smtClean="0">
                          <a:latin typeface="XCCW Joined 1a" panose="03050602040000000000" pitchFamily="66" charset="0"/>
                        </a:rPr>
                        <a:t>Before the 16</a:t>
                      </a:r>
                      <a:r>
                        <a:rPr lang="en-GB" sz="1200" u="none" baseline="30000" dirty="0" smtClean="0">
                          <a:latin typeface="XCCW Joined 1a" panose="03050602040000000000" pitchFamily="66" charset="0"/>
                        </a:rPr>
                        <a:t>th</a:t>
                      </a:r>
                      <a:r>
                        <a:rPr lang="en-GB" sz="1200" u="none" dirty="0" smtClean="0">
                          <a:latin typeface="XCCW Joined 1a" panose="03050602040000000000" pitchFamily="66" charset="0"/>
                        </a:rPr>
                        <a:t> century</a:t>
                      </a:r>
                      <a:r>
                        <a:rPr lang="en-GB" sz="1200" u="none" baseline="0" dirty="0" smtClean="0">
                          <a:latin typeface="XCCW Joined 1a" panose="03050602040000000000" pitchFamily="66" charset="0"/>
                        </a:rPr>
                        <a:t> </a:t>
                      </a:r>
                      <a:r>
                        <a:rPr lang="en-GB" sz="1200" u="none" kern="1200" dirty="0" smtClean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The Bristol mint was established.</a:t>
                      </a:r>
                      <a:r>
                        <a:rPr lang="en-GB" sz="12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u="none" kern="1200" dirty="0" smtClean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The mint produced silver and</a:t>
                      </a:r>
                      <a:r>
                        <a:rPr lang="en-GB" sz="12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gold coins.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200" u="none" kern="1200" baseline="0" dirty="0" smtClean="0">
                        <a:solidFill>
                          <a:schemeClr val="dk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In the 17th century, Bristol began trading with West Indies and North America. The main exports were tin, lead, fish, butter and cheese.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200" u="none" kern="1200" dirty="0" smtClean="0">
                        <a:solidFill>
                          <a:schemeClr val="dk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In the 18</a:t>
                      </a:r>
                      <a:r>
                        <a:rPr lang="en-GB" sz="1200" u="none" kern="1200" baseline="30000" dirty="0" smtClean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200" u="none" kern="1200" dirty="0" smtClean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century,</a:t>
                      </a:r>
                      <a:r>
                        <a:rPr lang="en-GB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population in Bristol grew rapidly. The exchange was build as a corn and trade exchange. Bristol was involved in slave trade and manufactured goods such as woollen cloth, brass and iron goods.</a:t>
                      </a:r>
                      <a:endParaRPr lang="en-GB" sz="1200" u="none" dirty="0" smtClean="0">
                        <a:latin typeface="XCCW Joined 1a" panose="03050602040000000000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188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112811" y="0"/>
            <a:ext cx="3307316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 smtClean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Assessment</a:t>
            </a:r>
            <a:endParaRPr lang="en-GB" sz="4800" b="1" cap="none" spc="0" dirty="0">
              <a:ln w="0">
                <a:solidFill>
                  <a:schemeClr val="tx1"/>
                </a:solidFill>
              </a:ln>
              <a:gradFill flip="none" rotWithShape="1">
                <a:gsLst>
                  <a:gs pos="38000">
                    <a:schemeClr val="accent1">
                      <a:lumMod val="5000"/>
                      <a:lumOff val="95000"/>
                    </a:schemeClr>
                  </a:gs>
                  <a:gs pos="65000">
                    <a:schemeClr val="accent2">
                      <a:lumMod val="50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12700" dir="4260000" algn="tl" rotWithShape="0">
                  <a:schemeClr val="dk1"/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518080"/>
              </p:ext>
            </p:extLst>
          </p:nvPr>
        </p:nvGraphicFramePr>
        <p:xfrm>
          <a:off x="174642" y="769441"/>
          <a:ext cx="3495658" cy="202455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33657">
                  <a:extLst>
                    <a:ext uri="{9D8B030D-6E8A-4147-A177-3AD203B41FA5}">
                      <a16:colId xmlns:a16="http://schemas.microsoft.com/office/drawing/2014/main" val="1000666204"/>
                    </a:ext>
                  </a:extLst>
                </a:gridCol>
                <a:gridCol w="862001">
                  <a:extLst>
                    <a:ext uri="{9D8B030D-6E8A-4147-A177-3AD203B41FA5}">
                      <a16:colId xmlns:a16="http://schemas.microsoft.com/office/drawing/2014/main" val="3488492488"/>
                    </a:ext>
                  </a:extLst>
                </a:gridCol>
              </a:tblGrid>
              <a:tr h="460673">
                <a:tc gridSpan="2">
                  <a:txBody>
                    <a:bodyPr/>
                    <a:lstStyle/>
                    <a:p>
                      <a:pPr marL="7112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3660" marR="62230" algn="ctr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207082"/>
                  </a:ext>
                </a:extLst>
              </a:tr>
              <a:tr h="460673">
                <a:tc>
                  <a:txBody>
                    <a:bodyPr/>
                    <a:lstStyle/>
                    <a:p>
                      <a:pPr marL="71120">
                        <a:lnSpc>
                          <a:spcPts val="1455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rlito"/>
                          <a:cs typeface="Carlito"/>
                        </a:rPr>
                        <a:t> </a:t>
                      </a:r>
                      <a:endParaRPr lang="en-GB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666620"/>
                  </a:ext>
                </a:extLst>
              </a:tr>
              <a:tr h="416609">
                <a:tc>
                  <a:txBody>
                    <a:bodyPr/>
                    <a:lstStyle/>
                    <a:p>
                      <a:pPr marL="71120">
                        <a:lnSpc>
                          <a:spcPts val="1315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rlito"/>
                          <a:cs typeface="Carlito"/>
                        </a:rPr>
                        <a:t> </a:t>
                      </a:r>
                      <a:endParaRPr lang="en-GB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2566322"/>
                  </a:ext>
                </a:extLst>
              </a:tr>
              <a:tr h="226731">
                <a:tc>
                  <a:txBody>
                    <a:bodyPr/>
                    <a:lstStyle/>
                    <a:p>
                      <a:pPr marL="71120">
                        <a:lnSpc>
                          <a:spcPts val="1315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rlito"/>
                          <a:cs typeface="Carlito"/>
                        </a:rPr>
                        <a:t> </a:t>
                      </a:r>
                      <a:endParaRPr lang="en-GB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490413"/>
                  </a:ext>
                </a:extLst>
              </a:tr>
              <a:tr h="459872">
                <a:tc>
                  <a:txBody>
                    <a:bodyPr/>
                    <a:lstStyle/>
                    <a:p>
                      <a:pPr marL="7112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rlito"/>
                          <a:cs typeface="Carlito"/>
                        </a:rPr>
                        <a:t> </a:t>
                      </a:r>
                      <a:endParaRPr lang="en-GB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41359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563089"/>
              </p:ext>
            </p:extLst>
          </p:nvPr>
        </p:nvGraphicFramePr>
        <p:xfrm>
          <a:off x="3822700" y="769441"/>
          <a:ext cx="4076700" cy="202455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076700">
                  <a:extLst>
                    <a:ext uri="{9D8B030D-6E8A-4147-A177-3AD203B41FA5}">
                      <a16:colId xmlns:a16="http://schemas.microsoft.com/office/drawing/2014/main" val="1000666204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pPr marL="7112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207082"/>
                  </a:ext>
                </a:extLst>
              </a:tr>
              <a:tr h="1563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66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37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1017</TotalTime>
  <Words>309</Words>
  <Application>Microsoft Office PowerPoint</Application>
  <PresentationFormat>A3 Paper (297x420 mm)</PresentationFormat>
  <Paragraphs>36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Carlito</vt:lpstr>
      <vt:lpstr>Gill Sans MT</vt:lpstr>
      <vt:lpstr>Phosphate Inline</vt:lpstr>
      <vt:lpstr>Times New Roman</vt:lpstr>
      <vt:lpstr>XCCW Joined 1a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Nesbitt</dc:creator>
  <cp:lastModifiedBy>Mitchell House</cp:lastModifiedBy>
  <cp:revision>57</cp:revision>
  <dcterms:created xsi:type="dcterms:W3CDTF">2020-09-22T12:40:30Z</dcterms:created>
  <dcterms:modified xsi:type="dcterms:W3CDTF">2024-02-23T16:12:06Z</dcterms:modified>
</cp:coreProperties>
</file>