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6" r:id="rId2"/>
    <p:sldId id="257" r:id="rId3"/>
  </p:sldIdLst>
  <p:sldSz cx="12801600" cy="9601200" type="A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87224" autoAdjust="0"/>
  </p:normalViewPr>
  <p:slideViewPr>
    <p:cSldViewPr snapToGrid="0" snapToObjects="1">
      <p:cViewPr varScale="1">
        <p:scale>
          <a:sx n="52" d="100"/>
          <a:sy n="52" d="100"/>
        </p:scale>
        <p:origin x="174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58EE9BC-2EF5-42A0-A56E-9168CFD76778}" type="datetimeFigureOut">
              <a:rPr lang="en-GB" smtClean="0"/>
              <a:t>30/06/2024</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5D22AE8-3D0D-4981-B040-D582B3E512F2}" type="slidenum">
              <a:rPr lang="en-GB" smtClean="0"/>
              <a:t>‹#›</a:t>
            </a:fld>
            <a:endParaRPr lang="en-GB"/>
          </a:p>
        </p:txBody>
      </p:sp>
    </p:spTree>
    <p:extLst>
      <p:ext uri="{BB962C8B-B14F-4D97-AF65-F5344CB8AC3E}">
        <p14:creationId xmlns:p14="http://schemas.microsoft.com/office/powerpoint/2010/main" val="4116425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D22AE8-3D0D-4981-B040-D582B3E512F2}" type="slidenum">
              <a:rPr lang="en-GB" smtClean="0"/>
              <a:t>1</a:t>
            </a:fld>
            <a:endParaRPr lang="en-GB"/>
          </a:p>
        </p:txBody>
      </p:sp>
    </p:spTree>
    <p:extLst>
      <p:ext uri="{BB962C8B-B14F-4D97-AF65-F5344CB8AC3E}">
        <p14:creationId xmlns:p14="http://schemas.microsoft.com/office/powerpoint/2010/main" val="3754787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GB"/>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9707A9A-2CB2-A741-B755-CCE1CF4A6E7F}" type="datetimeFigureOut">
              <a:rPr lang="en-GB" smtClean="0"/>
              <a:t>30/06/2024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F378B9-C4D2-8F4B-BE23-1F4DF5136582}" type="slidenum">
              <a:rPr lang="en-GB" smtClean="0"/>
              <a:t>‹#›</a:t>
            </a:fld>
            <a:endParaRPr lang="en-GB"/>
          </a:p>
        </p:txBody>
      </p:sp>
    </p:spTree>
    <p:extLst>
      <p:ext uri="{BB962C8B-B14F-4D97-AF65-F5344CB8AC3E}">
        <p14:creationId xmlns:p14="http://schemas.microsoft.com/office/powerpoint/2010/main" val="2206396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9707A9A-2CB2-A741-B755-CCE1CF4A6E7F}" type="datetimeFigureOut">
              <a:rPr lang="en-GB" smtClean="0"/>
              <a:t>30/06/2024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F378B9-C4D2-8F4B-BE23-1F4DF5136582}" type="slidenum">
              <a:rPr lang="en-GB" smtClean="0"/>
              <a:t>‹#›</a:t>
            </a:fld>
            <a:endParaRPr lang="en-GB"/>
          </a:p>
        </p:txBody>
      </p:sp>
    </p:spTree>
    <p:extLst>
      <p:ext uri="{BB962C8B-B14F-4D97-AF65-F5344CB8AC3E}">
        <p14:creationId xmlns:p14="http://schemas.microsoft.com/office/powerpoint/2010/main" val="698901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9707A9A-2CB2-A741-B755-CCE1CF4A6E7F}" type="datetimeFigureOut">
              <a:rPr lang="en-GB" smtClean="0"/>
              <a:t>30/06/2024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F378B9-C4D2-8F4B-BE23-1F4DF5136582}" type="slidenum">
              <a:rPr lang="en-GB" smtClean="0"/>
              <a:t>‹#›</a:t>
            </a:fld>
            <a:endParaRPr lang="en-GB"/>
          </a:p>
        </p:txBody>
      </p:sp>
    </p:spTree>
    <p:extLst>
      <p:ext uri="{BB962C8B-B14F-4D97-AF65-F5344CB8AC3E}">
        <p14:creationId xmlns:p14="http://schemas.microsoft.com/office/powerpoint/2010/main" val="2075570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9707A9A-2CB2-A741-B755-CCE1CF4A6E7F}" type="datetimeFigureOut">
              <a:rPr lang="en-GB" smtClean="0"/>
              <a:t>30/06/2024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F378B9-C4D2-8F4B-BE23-1F4DF5136582}" type="slidenum">
              <a:rPr lang="en-GB" smtClean="0"/>
              <a:t>‹#›</a:t>
            </a:fld>
            <a:endParaRPr lang="en-GB"/>
          </a:p>
        </p:txBody>
      </p:sp>
    </p:spTree>
    <p:extLst>
      <p:ext uri="{BB962C8B-B14F-4D97-AF65-F5344CB8AC3E}">
        <p14:creationId xmlns:p14="http://schemas.microsoft.com/office/powerpoint/2010/main" val="1617407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GB"/>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9707A9A-2CB2-A741-B755-CCE1CF4A6E7F}" type="datetimeFigureOut">
              <a:rPr lang="en-GB" smtClean="0"/>
              <a:t>30/06/2024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F378B9-C4D2-8F4B-BE23-1F4DF5136582}" type="slidenum">
              <a:rPr lang="en-GB" smtClean="0"/>
              <a:t>‹#›</a:t>
            </a:fld>
            <a:endParaRPr lang="en-GB"/>
          </a:p>
        </p:txBody>
      </p:sp>
    </p:spTree>
    <p:extLst>
      <p:ext uri="{BB962C8B-B14F-4D97-AF65-F5344CB8AC3E}">
        <p14:creationId xmlns:p14="http://schemas.microsoft.com/office/powerpoint/2010/main" val="3301909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9707A9A-2CB2-A741-B755-CCE1CF4A6E7F}" type="datetimeFigureOut">
              <a:rPr lang="en-GB" smtClean="0"/>
              <a:t>30/06/2024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F378B9-C4D2-8F4B-BE23-1F4DF5136582}" type="slidenum">
              <a:rPr lang="en-GB" smtClean="0"/>
              <a:t>‹#›</a:t>
            </a:fld>
            <a:endParaRPr lang="en-GB"/>
          </a:p>
        </p:txBody>
      </p:sp>
    </p:spTree>
    <p:extLst>
      <p:ext uri="{BB962C8B-B14F-4D97-AF65-F5344CB8AC3E}">
        <p14:creationId xmlns:p14="http://schemas.microsoft.com/office/powerpoint/2010/main" val="2531350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GB"/>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GB"/>
              <a:t>Click to 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GB"/>
              <a:t>Click to 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9707A9A-2CB2-A741-B755-CCE1CF4A6E7F}" type="datetimeFigureOut">
              <a:rPr lang="en-GB" smtClean="0"/>
              <a:t>30/06/2024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F378B9-C4D2-8F4B-BE23-1F4DF5136582}" type="slidenum">
              <a:rPr lang="en-GB" smtClean="0"/>
              <a:t>‹#›</a:t>
            </a:fld>
            <a:endParaRPr lang="en-GB"/>
          </a:p>
        </p:txBody>
      </p:sp>
    </p:spTree>
    <p:extLst>
      <p:ext uri="{BB962C8B-B14F-4D97-AF65-F5344CB8AC3E}">
        <p14:creationId xmlns:p14="http://schemas.microsoft.com/office/powerpoint/2010/main" val="294968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9707A9A-2CB2-A741-B755-CCE1CF4A6E7F}" type="datetimeFigureOut">
              <a:rPr lang="en-GB" smtClean="0"/>
              <a:t>30/06/2024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F378B9-C4D2-8F4B-BE23-1F4DF5136582}" type="slidenum">
              <a:rPr lang="en-GB" smtClean="0"/>
              <a:t>‹#›</a:t>
            </a:fld>
            <a:endParaRPr lang="en-GB"/>
          </a:p>
        </p:txBody>
      </p:sp>
    </p:spTree>
    <p:extLst>
      <p:ext uri="{BB962C8B-B14F-4D97-AF65-F5344CB8AC3E}">
        <p14:creationId xmlns:p14="http://schemas.microsoft.com/office/powerpoint/2010/main" val="1330310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07A9A-2CB2-A741-B755-CCE1CF4A6E7F}" type="datetimeFigureOut">
              <a:rPr lang="en-GB" smtClean="0"/>
              <a:t>30/06/2024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F378B9-C4D2-8F4B-BE23-1F4DF5136582}" type="slidenum">
              <a:rPr lang="en-GB" smtClean="0"/>
              <a:t>‹#›</a:t>
            </a:fld>
            <a:endParaRPr lang="en-GB"/>
          </a:p>
        </p:txBody>
      </p:sp>
    </p:spTree>
    <p:extLst>
      <p:ext uri="{BB962C8B-B14F-4D97-AF65-F5344CB8AC3E}">
        <p14:creationId xmlns:p14="http://schemas.microsoft.com/office/powerpoint/2010/main" val="290834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GB"/>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GB"/>
              <a:t>Click to edit Master text styles</a:t>
            </a:r>
          </a:p>
        </p:txBody>
      </p:sp>
      <p:sp>
        <p:nvSpPr>
          <p:cNvPr id="5" name="Date Placeholder 4"/>
          <p:cNvSpPr>
            <a:spLocks noGrp="1"/>
          </p:cNvSpPr>
          <p:nvPr>
            <p:ph type="dt" sz="half" idx="10"/>
          </p:nvPr>
        </p:nvSpPr>
        <p:spPr/>
        <p:txBody>
          <a:bodyPr/>
          <a:lstStyle/>
          <a:p>
            <a:fld id="{09707A9A-2CB2-A741-B755-CCE1CF4A6E7F}" type="datetimeFigureOut">
              <a:rPr lang="en-GB" smtClean="0"/>
              <a:t>30/06/2024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F378B9-C4D2-8F4B-BE23-1F4DF5136582}" type="slidenum">
              <a:rPr lang="en-GB" smtClean="0"/>
              <a:t>‹#›</a:t>
            </a:fld>
            <a:endParaRPr lang="en-GB"/>
          </a:p>
        </p:txBody>
      </p:sp>
    </p:spTree>
    <p:extLst>
      <p:ext uri="{BB962C8B-B14F-4D97-AF65-F5344CB8AC3E}">
        <p14:creationId xmlns:p14="http://schemas.microsoft.com/office/powerpoint/2010/main" val="788194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GB"/>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GB"/>
              <a:t>Click icon to add picture</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GB"/>
              <a:t>Click to edit Master text styles</a:t>
            </a:r>
          </a:p>
        </p:txBody>
      </p:sp>
      <p:sp>
        <p:nvSpPr>
          <p:cNvPr id="5" name="Date Placeholder 4"/>
          <p:cNvSpPr>
            <a:spLocks noGrp="1"/>
          </p:cNvSpPr>
          <p:nvPr>
            <p:ph type="dt" sz="half" idx="10"/>
          </p:nvPr>
        </p:nvSpPr>
        <p:spPr/>
        <p:txBody>
          <a:bodyPr/>
          <a:lstStyle/>
          <a:p>
            <a:fld id="{09707A9A-2CB2-A741-B755-CCE1CF4A6E7F}" type="datetimeFigureOut">
              <a:rPr lang="en-GB" smtClean="0"/>
              <a:t>30/06/2024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F378B9-C4D2-8F4B-BE23-1F4DF5136582}" type="slidenum">
              <a:rPr lang="en-GB" smtClean="0"/>
              <a:t>‹#›</a:t>
            </a:fld>
            <a:endParaRPr lang="en-GB"/>
          </a:p>
        </p:txBody>
      </p:sp>
    </p:spTree>
    <p:extLst>
      <p:ext uri="{BB962C8B-B14F-4D97-AF65-F5344CB8AC3E}">
        <p14:creationId xmlns:p14="http://schemas.microsoft.com/office/powerpoint/2010/main" val="839689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09707A9A-2CB2-A741-B755-CCE1CF4A6E7F}" type="datetimeFigureOut">
              <a:rPr lang="en-GB" smtClean="0"/>
              <a:t>30/06/2024</a:t>
            </a:fld>
            <a:endParaRPr lang="en-GB"/>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57F378B9-C4D2-8F4B-BE23-1F4DF5136582}" type="slidenum">
              <a:rPr lang="en-GB" smtClean="0"/>
              <a:t>‹#›</a:t>
            </a:fld>
            <a:endParaRPr lang="en-GB"/>
          </a:p>
        </p:txBody>
      </p:sp>
    </p:spTree>
    <p:extLst>
      <p:ext uri="{BB962C8B-B14F-4D97-AF65-F5344CB8AC3E}">
        <p14:creationId xmlns:p14="http://schemas.microsoft.com/office/powerpoint/2010/main" val="37592026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NUL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885F63B-22FE-9C4F-B60D-553F5929394F}"/>
              </a:ext>
            </a:extLst>
          </p:cNvPr>
          <p:cNvSpPr/>
          <p:nvPr/>
        </p:nvSpPr>
        <p:spPr>
          <a:xfrm>
            <a:off x="417893" y="270853"/>
            <a:ext cx="11965814" cy="584775"/>
          </a:xfrm>
          <a:prstGeom prst="rect">
            <a:avLst/>
          </a:prstGeom>
          <a:noFill/>
          <a:ln>
            <a:noFill/>
          </a:ln>
        </p:spPr>
        <p:txBody>
          <a:bodyPr wrap="square" lIns="91440" tIns="45720" rIns="91440" bIns="45720">
            <a:spAutoFit/>
          </a:bodyPr>
          <a:lstStyle/>
          <a:p>
            <a:pPr algn="ctr"/>
            <a:r>
              <a:rPr lang="en-GB" sz="3200" b="1" dirty="0">
                <a:ln w="0">
                  <a:solidFill>
                    <a:schemeClr val="tx1"/>
                  </a:solidFill>
                </a:ln>
                <a:gradFill flip="none" rotWithShape="1">
                  <a:gsLst>
                    <a:gs pos="38000">
                      <a:schemeClr val="accent1">
                        <a:lumMod val="5000"/>
                        <a:lumOff val="95000"/>
                      </a:schemeClr>
                    </a:gs>
                    <a:gs pos="65000">
                      <a:schemeClr val="accent2">
                        <a:lumMod val="50000"/>
                      </a:schemeClr>
                    </a:gs>
                  </a:gsLst>
                  <a:lin ang="16200000" scaled="1"/>
                  <a:tileRect/>
                </a:gradFill>
                <a:effectLst>
                  <a:outerShdw blurRad="50800" dist="12700" dir="4260000" algn="tl" rotWithShape="0">
                    <a:schemeClr val="dk1"/>
                  </a:outerShdw>
                </a:effectLst>
                <a:latin typeface="Gill Sans MT" panose="020B0502020104020203" pitchFamily="34" charset="77"/>
                <a:cs typeface="Phosphate Inline" panose="02000506050000020004" pitchFamily="2" charset="77"/>
              </a:rPr>
              <a:t>How Can We Show What We Believe In?</a:t>
            </a:r>
            <a:endParaRPr lang="en-GB" sz="3600" b="1" cap="none" spc="0" dirty="0">
              <a:ln w="0">
                <a:solidFill>
                  <a:schemeClr val="tx1"/>
                </a:solidFill>
              </a:ln>
              <a:gradFill flip="none" rotWithShape="1">
                <a:gsLst>
                  <a:gs pos="38000">
                    <a:schemeClr val="accent1">
                      <a:lumMod val="5000"/>
                      <a:lumOff val="95000"/>
                    </a:schemeClr>
                  </a:gs>
                  <a:gs pos="65000">
                    <a:schemeClr val="accent2">
                      <a:lumMod val="50000"/>
                    </a:schemeClr>
                  </a:gs>
                </a:gsLst>
                <a:lin ang="16200000" scaled="1"/>
                <a:tileRect/>
              </a:gradFill>
              <a:effectLst>
                <a:outerShdw blurRad="50800" dist="12700" dir="4260000" algn="tl" rotWithShape="0">
                  <a:schemeClr val="dk1"/>
                </a:outerShdw>
              </a:effectLst>
              <a:latin typeface="Gill Sans MT" panose="020B0502020104020203" pitchFamily="34" charset="77"/>
              <a:cs typeface="Phosphate Inline" panose="02000506050000020004" pitchFamily="2" charset="77"/>
            </a:endParaRPr>
          </a:p>
        </p:txBody>
      </p:sp>
      <p:graphicFrame>
        <p:nvGraphicFramePr>
          <p:cNvPr id="10" name="Table 10">
            <a:extLst>
              <a:ext uri="{FF2B5EF4-FFF2-40B4-BE49-F238E27FC236}">
                <a16:creationId xmlns:a16="http://schemas.microsoft.com/office/drawing/2014/main" id="{584E3967-87F3-CD49-9356-CFC6D0DECC3C}"/>
              </a:ext>
            </a:extLst>
          </p:cNvPr>
          <p:cNvGraphicFramePr>
            <a:graphicFrameLocks noGrp="1"/>
          </p:cNvGraphicFramePr>
          <p:nvPr>
            <p:extLst>
              <p:ext uri="{D42A27DB-BD31-4B8C-83A1-F6EECF244321}">
                <p14:modId xmlns:p14="http://schemas.microsoft.com/office/powerpoint/2010/main" val="3927997187"/>
              </p:ext>
            </p:extLst>
          </p:nvPr>
        </p:nvGraphicFramePr>
        <p:xfrm>
          <a:off x="408656" y="865792"/>
          <a:ext cx="3803027" cy="6438959"/>
        </p:xfrm>
        <a:graphic>
          <a:graphicData uri="http://schemas.openxmlformats.org/drawingml/2006/table">
            <a:tbl>
              <a:tblPr firstRow="1" bandRow="1">
                <a:tableStyleId>{5940675A-B579-460E-94D1-54222C63F5DA}</a:tableStyleId>
              </a:tblPr>
              <a:tblGrid>
                <a:gridCol w="1098041">
                  <a:extLst>
                    <a:ext uri="{9D8B030D-6E8A-4147-A177-3AD203B41FA5}">
                      <a16:colId xmlns:a16="http://schemas.microsoft.com/office/drawing/2014/main" val="2344213269"/>
                    </a:ext>
                  </a:extLst>
                </a:gridCol>
                <a:gridCol w="2704986">
                  <a:extLst>
                    <a:ext uri="{9D8B030D-6E8A-4147-A177-3AD203B41FA5}">
                      <a16:colId xmlns:a16="http://schemas.microsoft.com/office/drawing/2014/main" val="2649323644"/>
                    </a:ext>
                  </a:extLst>
                </a:gridCol>
              </a:tblGrid>
              <a:tr h="519850">
                <a:tc gridSpan="2">
                  <a:txBody>
                    <a:bodyPr/>
                    <a:lstStyle/>
                    <a:p>
                      <a:pPr algn="ctr"/>
                      <a:r>
                        <a:rPr lang="en-GB" sz="1000" b="1" dirty="0">
                          <a:latin typeface="Gill Sans MT" panose="020B0502020104020203" pitchFamily="34" charset="77"/>
                        </a:rPr>
                        <a:t>ESSENTIAL VOCABULARY</a:t>
                      </a:r>
                    </a:p>
                  </a:txBody>
                  <a:tcPr anchor="ctr">
                    <a:solidFill>
                      <a:schemeClr val="accent1">
                        <a:lumMod val="60000"/>
                        <a:lumOff val="40000"/>
                      </a:schemeClr>
                    </a:solidFill>
                  </a:tcPr>
                </a:tc>
                <a:tc hMerge="1">
                  <a:txBody>
                    <a:bodyPr/>
                    <a:lstStyle/>
                    <a:p>
                      <a:endParaRPr lang="en-GB" sz="1200" dirty="0"/>
                    </a:p>
                  </a:txBody>
                  <a:tcPr/>
                </a:tc>
                <a:extLst>
                  <a:ext uri="{0D108BD9-81ED-4DB2-BD59-A6C34878D82A}">
                    <a16:rowId xmlns:a16="http://schemas.microsoft.com/office/drawing/2014/main" val="824812075"/>
                  </a:ext>
                </a:extLst>
              </a:tr>
              <a:tr h="529842">
                <a:tc>
                  <a:txBody>
                    <a:bodyPr/>
                    <a:lstStyle/>
                    <a:p>
                      <a:pPr algn="ctr"/>
                      <a:r>
                        <a:rPr lang="en-GB" sz="1200" b="1" dirty="0">
                          <a:latin typeface="Gill Sans MT" panose="020B0502020104020203" pitchFamily="34" charset="77"/>
                        </a:rPr>
                        <a:t>artefact</a:t>
                      </a:r>
                    </a:p>
                  </a:txBody>
                  <a:tcPr anchor="ctr">
                    <a:solidFill>
                      <a:schemeClr val="accent1">
                        <a:lumMod val="20000"/>
                        <a:lumOff val="80000"/>
                      </a:schemeClr>
                    </a:solidFill>
                  </a:tcPr>
                </a:tc>
                <a:tc>
                  <a:txBody>
                    <a:bodyPr/>
                    <a:lstStyle/>
                    <a:p>
                      <a:pPr algn="ctr"/>
                      <a:r>
                        <a:rPr lang="en-GB" sz="1000" dirty="0">
                          <a:latin typeface="Gill Sans MT" panose="020B0502020104020203" pitchFamily="34" charset="77"/>
                        </a:rPr>
                        <a:t>An object that is made by a person such as a tool or a decoration especially</a:t>
                      </a:r>
                      <a:r>
                        <a:rPr lang="en-GB" sz="1000" baseline="0" dirty="0">
                          <a:latin typeface="Gill Sans MT" panose="020B0502020104020203" pitchFamily="34" charset="77"/>
                        </a:rPr>
                        <a:t> one this is of historical interest.</a:t>
                      </a:r>
                      <a:endParaRPr lang="en-GB" sz="1000" dirty="0">
                        <a:latin typeface="Gill Sans MT" panose="020B0502020104020203" pitchFamily="34" charset="77"/>
                      </a:endParaRPr>
                    </a:p>
                  </a:txBody>
                  <a:tcPr anchor="ctr"/>
                </a:tc>
                <a:extLst>
                  <a:ext uri="{0D108BD9-81ED-4DB2-BD59-A6C34878D82A}">
                    <a16:rowId xmlns:a16="http://schemas.microsoft.com/office/drawing/2014/main" val="144233429"/>
                  </a:ext>
                </a:extLst>
              </a:tr>
              <a:tr h="451768">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200" b="1" dirty="0">
                          <a:latin typeface="Gill Sans MT" panose="020B0502020104020203" pitchFamily="34" charset="77"/>
                        </a:rPr>
                        <a:t>civilisation</a:t>
                      </a:r>
                    </a:p>
                  </a:txBody>
                  <a:tcPr anchor="ctr">
                    <a:solidFill>
                      <a:schemeClr val="accent1">
                        <a:lumMod val="20000"/>
                        <a:lumOff val="80000"/>
                      </a:schemeClr>
                    </a:solidFill>
                  </a:tcP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000" dirty="0">
                          <a:latin typeface="Gill Sans MT" panose="020B0502020104020203" pitchFamily="34" charset="77"/>
                        </a:rPr>
                        <a:t>A human society that is organised.</a:t>
                      </a:r>
                    </a:p>
                  </a:txBody>
                  <a:tcPr anchor="ctr"/>
                </a:tc>
                <a:extLst>
                  <a:ext uri="{0D108BD9-81ED-4DB2-BD59-A6C34878D82A}">
                    <a16:rowId xmlns:a16="http://schemas.microsoft.com/office/drawing/2014/main" val="3708563774"/>
                  </a:ext>
                </a:extLst>
              </a:tr>
              <a:tr h="524038">
                <a:tc>
                  <a:txBody>
                    <a:bodyPr/>
                    <a:lstStyle/>
                    <a:p>
                      <a:pPr algn="ctr"/>
                      <a:r>
                        <a:rPr lang="en-GB" sz="1200" b="1" dirty="0">
                          <a:latin typeface="Gill Sans MT" panose="020B0502020104020203" pitchFamily="34" charset="77"/>
                        </a:rPr>
                        <a:t>sacrifice</a:t>
                      </a:r>
                    </a:p>
                  </a:txBody>
                  <a:tcPr anchor="ctr">
                    <a:solidFill>
                      <a:schemeClr val="accent1">
                        <a:lumMod val="20000"/>
                        <a:lumOff val="80000"/>
                      </a:schemeClr>
                    </a:solidFill>
                  </a:tcP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000" dirty="0">
                          <a:latin typeface="Gill Sans MT" panose="020B0502020104020203" pitchFamily="34" charset="77"/>
                        </a:rPr>
                        <a:t>Giving</a:t>
                      </a:r>
                      <a:r>
                        <a:rPr lang="en-GB" sz="1000" baseline="0" dirty="0">
                          <a:latin typeface="Gill Sans MT" panose="020B0502020104020203" pitchFamily="34" charset="77"/>
                        </a:rPr>
                        <a:t> up something as an act of worship.</a:t>
                      </a:r>
                      <a:endParaRPr lang="en-GB" sz="1000" dirty="0">
                        <a:latin typeface="Gill Sans MT" panose="020B0502020104020203" pitchFamily="34" charset="77"/>
                      </a:endParaRPr>
                    </a:p>
                  </a:txBody>
                  <a:tcPr anchor="ctr"/>
                </a:tc>
                <a:extLst>
                  <a:ext uri="{0D108BD9-81ED-4DB2-BD59-A6C34878D82A}">
                    <a16:rowId xmlns:a16="http://schemas.microsoft.com/office/drawing/2014/main" val="152157742"/>
                  </a:ext>
                </a:extLst>
              </a:tr>
              <a:tr h="524038">
                <a:tc>
                  <a:txBody>
                    <a:bodyPr/>
                    <a:lstStyle/>
                    <a:p>
                      <a:pPr algn="ctr"/>
                      <a:r>
                        <a:rPr lang="en-GB" sz="1200" b="1" dirty="0">
                          <a:latin typeface="Gill Sans MT" panose="020B0502020104020203" pitchFamily="34" charset="77"/>
                        </a:rPr>
                        <a:t>primary source</a:t>
                      </a:r>
                    </a:p>
                  </a:txBody>
                  <a:tcPr anchor="ctr">
                    <a:solidFill>
                      <a:schemeClr val="accent1">
                        <a:lumMod val="20000"/>
                        <a:lumOff val="80000"/>
                      </a:schemeClr>
                    </a:solidFill>
                  </a:tcP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000" dirty="0">
                          <a:latin typeface="Gill Sans MT" panose="020B0502020104020203" pitchFamily="34" charset="77"/>
                        </a:rPr>
                        <a:t>A source</a:t>
                      </a:r>
                      <a:r>
                        <a:rPr lang="en-GB" sz="1000" baseline="0" dirty="0">
                          <a:latin typeface="Gill Sans MT" panose="020B0502020104020203" pitchFamily="34" charset="77"/>
                        </a:rPr>
                        <a:t> that comes directly form the time of the event e.g. an artefact.</a:t>
                      </a:r>
                      <a:endParaRPr lang="en-GB" sz="1000" dirty="0">
                        <a:latin typeface="Gill Sans MT" panose="020B0502020104020203" pitchFamily="34" charset="77"/>
                      </a:endParaRPr>
                    </a:p>
                  </a:txBody>
                  <a:tcPr anchor="ctr"/>
                </a:tc>
                <a:extLst>
                  <a:ext uri="{0D108BD9-81ED-4DB2-BD59-A6C34878D82A}">
                    <a16:rowId xmlns:a16="http://schemas.microsoft.com/office/drawing/2014/main" val="3127595459"/>
                  </a:ext>
                </a:extLst>
              </a:tr>
              <a:tr h="611377">
                <a:tc>
                  <a:txBody>
                    <a:bodyPr/>
                    <a:lstStyle/>
                    <a:p>
                      <a:pPr algn="ctr"/>
                      <a:r>
                        <a:rPr lang="en-GB" sz="1200" b="1" dirty="0">
                          <a:latin typeface="Gill Sans MT" panose="020B0502020104020203" pitchFamily="34" charset="77"/>
                        </a:rPr>
                        <a:t>secondary</a:t>
                      </a:r>
                      <a:r>
                        <a:rPr lang="en-GB" sz="1200" b="1" baseline="0" dirty="0">
                          <a:latin typeface="Gill Sans MT" panose="020B0502020104020203" pitchFamily="34" charset="77"/>
                        </a:rPr>
                        <a:t> course</a:t>
                      </a:r>
                      <a:endParaRPr lang="en-GB" sz="1200" b="1" dirty="0">
                        <a:latin typeface="Gill Sans MT" panose="020B0502020104020203" pitchFamily="34" charset="77"/>
                      </a:endParaRPr>
                    </a:p>
                  </a:txBody>
                  <a:tcPr anchor="ctr">
                    <a:solidFill>
                      <a:schemeClr val="accent1">
                        <a:lumMod val="20000"/>
                        <a:lumOff val="80000"/>
                      </a:schemeClr>
                    </a:solidFill>
                  </a:tcP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000" dirty="0">
                          <a:latin typeface="Gill Sans MT" panose="020B0502020104020203" pitchFamily="34" charset="77"/>
                        </a:rPr>
                        <a:t>A source that is created</a:t>
                      </a:r>
                      <a:r>
                        <a:rPr lang="en-GB" sz="1000" baseline="0" dirty="0">
                          <a:latin typeface="Gill Sans MT" panose="020B0502020104020203" pitchFamily="34" charset="77"/>
                        </a:rPr>
                        <a:t> after the event and often created using primary sources e.g. a text book.</a:t>
                      </a:r>
                      <a:endParaRPr lang="en-GB" sz="1000" dirty="0">
                        <a:latin typeface="Gill Sans MT" panose="020B0502020104020203" pitchFamily="34" charset="77"/>
                      </a:endParaRPr>
                    </a:p>
                  </a:txBody>
                  <a:tcPr anchor="ctr"/>
                </a:tc>
                <a:extLst>
                  <a:ext uri="{0D108BD9-81ED-4DB2-BD59-A6C34878D82A}">
                    <a16:rowId xmlns:a16="http://schemas.microsoft.com/office/drawing/2014/main" val="520535911"/>
                  </a:ext>
                </a:extLst>
              </a:tr>
              <a:tr h="451768">
                <a:tc>
                  <a:txBody>
                    <a:bodyPr/>
                    <a:lstStyle/>
                    <a:p>
                      <a:pPr algn="ctr"/>
                      <a:r>
                        <a:rPr lang="en-GB" sz="1200" b="1" dirty="0">
                          <a:latin typeface="Gill Sans MT" panose="020B0502020104020203" pitchFamily="34" charset="77"/>
                        </a:rPr>
                        <a:t>hierarchy</a:t>
                      </a:r>
                    </a:p>
                  </a:txBody>
                  <a:tcPr anchor="ctr">
                    <a:solidFill>
                      <a:schemeClr val="accent1">
                        <a:lumMod val="20000"/>
                        <a:lumOff val="80000"/>
                      </a:schemeClr>
                    </a:solidFill>
                  </a:tcP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000" dirty="0">
                          <a:latin typeface="Gill Sans MT" panose="020B0502020104020203" pitchFamily="34" charset="77"/>
                        </a:rPr>
                        <a:t>A system that</a:t>
                      </a:r>
                      <a:r>
                        <a:rPr lang="en-GB" sz="1000" baseline="0" dirty="0">
                          <a:latin typeface="Gill Sans MT" panose="020B0502020104020203" pitchFamily="34" charset="77"/>
                        </a:rPr>
                        <a:t> ranks things, often in order of power or importance.</a:t>
                      </a:r>
                      <a:endParaRPr lang="en-GB" sz="1000" dirty="0">
                        <a:latin typeface="Gill Sans MT" panose="020B0502020104020203" pitchFamily="34" charset="77"/>
                      </a:endParaRPr>
                    </a:p>
                  </a:txBody>
                  <a:tcPr anchor="ctr"/>
                </a:tc>
                <a:extLst>
                  <a:ext uri="{0D108BD9-81ED-4DB2-BD59-A6C34878D82A}">
                    <a16:rowId xmlns:a16="http://schemas.microsoft.com/office/drawing/2014/main" val="1225294210"/>
                  </a:ext>
                </a:extLst>
              </a:tr>
              <a:tr h="529842">
                <a:tc>
                  <a:txBody>
                    <a:bodyPr/>
                    <a:lstStyle/>
                    <a:p>
                      <a:pPr algn="ctr"/>
                      <a:r>
                        <a:rPr lang="en-GB" sz="1200" b="1" dirty="0">
                          <a:latin typeface="Gill Sans MT" panose="020B0502020104020203" pitchFamily="34" charset="77"/>
                        </a:rPr>
                        <a:t>dynasty</a:t>
                      </a:r>
                    </a:p>
                  </a:txBody>
                  <a:tcPr anchor="ctr">
                    <a:solidFill>
                      <a:schemeClr val="accent1">
                        <a:lumMod val="20000"/>
                        <a:lumOff val="80000"/>
                      </a:schemeClr>
                    </a:solidFill>
                  </a:tcP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000" dirty="0">
                          <a:latin typeface="Gill Sans MT" panose="020B0502020104020203" pitchFamily="34" charset="77"/>
                        </a:rPr>
                        <a:t>A series of rulers who are all form the same family or a period when a country is ruled by them.</a:t>
                      </a:r>
                    </a:p>
                  </a:txBody>
                  <a:tcPr anchor="ctr"/>
                </a:tc>
                <a:extLst>
                  <a:ext uri="{0D108BD9-81ED-4DB2-BD59-A6C34878D82A}">
                    <a16:rowId xmlns:a16="http://schemas.microsoft.com/office/drawing/2014/main" val="1182610385"/>
                  </a:ext>
                </a:extLst>
              </a:tr>
              <a:tr h="451768">
                <a:tc>
                  <a:txBody>
                    <a:bodyPr/>
                    <a:lstStyle/>
                    <a:p>
                      <a:pPr algn="ctr"/>
                      <a:r>
                        <a:rPr lang="en-GB" sz="1200" b="1" dirty="0">
                          <a:latin typeface="Gill Sans MT" panose="020B0502020104020203" pitchFamily="34" charset="77"/>
                        </a:rPr>
                        <a:t>empire</a:t>
                      </a:r>
                    </a:p>
                  </a:txBody>
                  <a:tcPr anchor="ctr">
                    <a:solidFill>
                      <a:schemeClr val="accent1">
                        <a:lumMod val="20000"/>
                        <a:lumOff val="80000"/>
                      </a:schemeClr>
                    </a:solidFill>
                  </a:tcP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000" dirty="0">
                          <a:latin typeface="Gill Sans MT" panose="020B0502020104020203" pitchFamily="34" charset="77"/>
                        </a:rPr>
                        <a:t>A group of countries ruled by a single person,</a:t>
                      </a:r>
                      <a:r>
                        <a:rPr lang="en-GB" sz="1000" baseline="0" dirty="0">
                          <a:latin typeface="Gill Sans MT" panose="020B0502020104020203" pitchFamily="34" charset="77"/>
                        </a:rPr>
                        <a:t> government or country.</a:t>
                      </a:r>
                      <a:endParaRPr lang="en-GB" sz="1000" dirty="0">
                        <a:latin typeface="Gill Sans MT" panose="020B0502020104020203" pitchFamily="34" charset="77"/>
                      </a:endParaRPr>
                    </a:p>
                  </a:txBody>
                  <a:tcPr anchor="ctr"/>
                </a:tc>
                <a:extLst>
                  <a:ext uri="{0D108BD9-81ED-4DB2-BD59-A6C34878D82A}">
                    <a16:rowId xmlns:a16="http://schemas.microsoft.com/office/drawing/2014/main" val="1471841805"/>
                  </a:ext>
                </a:extLst>
              </a:tr>
              <a:tr h="451768">
                <a:tc>
                  <a:txBody>
                    <a:bodyPr/>
                    <a:lstStyle/>
                    <a:p>
                      <a:pPr algn="ctr"/>
                      <a:r>
                        <a:rPr lang="en-GB" sz="1200" b="1" dirty="0">
                          <a:latin typeface="Gill Sans MT" panose="020B0502020104020203" pitchFamily="34" charset="77"/>
                        </a:rPr>
                        <a:t>temple</a:t>
                      </a:r>
                    </a:p>
                  </a:txBody>
                  <a:tcPr anchor="ctr">
                    <a:solidFill>
                      <a:schemeClr val="accent1">
                        <a:lumMod val="20000"/>
                        <a:lumOff val="80000"/>
                      </a:schemeClr>
                    </a:solidFill>
                  </a:tcP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000" dirty="0">
                          <a:latin typeface="Gill Sans MT" panose="020B0502020104020203" pitchFamily="34" charset="77"/>
                        </a:rPr>
                        <a:t>A  building used for the worship</a:t>
                      </a:r>
                      <a:r>
                        <a:rPr lang="en-GB" sz="1000" baseline="0" dirty="0">
                          <a:latin typeface="Gill Sans MT" panose="020B0502020104020203" pitchFamily="34" charset="77"/>
                        </a:rPr>
                        <a:t> of a god or gods in some religions.</a:t>
                      </a:r>
                      <a:endParaRPr lang="en-GB" sz="1000" dirty="0">
                        <a:latin typeface="Gill Sans MT" panose="020B0502020104020203" pitchFamily="34" charset="77"/>
                      </a:endParaRPr>
                    </a:p>
                  </a:txBody>
                  <a:tcPr anchor="ctr"/>
                </a:tc>
                <a:extLst>
                  <a:ext uri="{0D108BD9-81ED-4DB2-BD59-A6C34878D82A}">
                    <a16:rowId xmlns:a16="http://schemas.microsoft.com/office/drawing/2014/main" val="2064564703"/>
                  </a:ext>
                </a:extLst>
              </a:tr>
              <a:tr h="451768">
                <a:tc>
                  <a:txBody>
                    <a:bodyPr/>
                    <a:lstStyle/>
                    <a:p>
                      <a:pPr algn="ctr"/>
                      <a:r>
                        <a:rPr lang="en-GB" sz="1200" b="1" dirty="0">
                          <a:latin typeface="Gill Sans MT" panose="020B0502020104020203" pitchFamily="34" charset="77"/>
                        </a:rPr>
                        <a:t>worship</a:t>
                      </a:r>
                    </a:p>
                  </a:txBody>
                  <a:tcPr anchor="ctr">
                    <a:solidFill>
                      <a:schemeClr val="accent1">
                        <a:lumMod val="20000"/>
                        <a:lumOff val="80000"/>
                      </a:schemeClr>
                    </a:solidFill>
                  </a:tcP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000" dirty="0">
                          <a:latin typeface="Gill Sans MT" panose="020B0502020104020203" pitchFamily="34" charset="77"/>
                        </a:rPr>
                        <a:t>To have or show a strong feeling of respect or admiration for God or a god.</a:t>
                      </a:r>
                    </a:p>
                  </a:txBody>
                  <a:tcPr anchor="ctr"/>
                </a:tc>
                <a:extLst>
                  <a:ext uri="{0D108BD9-81ED-4DB2-BD59-A6C34878D82A}">
                    <a16:rowId xmlns:a16="http://schemas.microsoft.com/office/drawing/2014/main" val="893870930"/>
                  </a:ext>
                </a:extLst>
              </a:tr>
              <a:tr h="451768">
                <a:tc>
                  <a:txBody>
                    <a:bodyPr/>
                    <a:lstStyle/>
                    <a:p>
                      <a:pPr algn="ctr"/>
                      <a:r>
                        <a:rPr lang="en-GB" sz="1200" b="1" dirty="0">
                          <a:latin typeface="Gill Sans MT" panose="020B0502020104020203" pitchFamily="34" charset="77"/>
                        </a:rPr>
                        <a:t>slip</a:t>
                      </a:r>
                    </a:p>
                  </a:txBody>
                  <a:tcPr anchor="ctr">
                    <a:solidFill>
                      <a:schemeClr val="accent1">
                        <a:lumMod val="20000"/>
                        <a:lumOff val="80000"/>
                      </a:schemeClr>
                    </a:solidFill>
                  </a:tcP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000" dirty="0">
                          <a:latin typeface="Gill Sans MT" panose="020B0502020104020203" pitchFamily="34" charset="77"/>
                        </a:rPr>
                        <a:t>A liquid that joins clay.</a:t>
                      </a:r>
                    </a:p>
                  </a:txBody>
                  <a:tcPr anchor="ctr"/>
                </a:tc>
                <a:extLst>
                  <a:ext uri="{0D108BD9-81ED-4DB2-BD59-A6C34878D82A}">
                    <a16:rowId xmlns:a16="http://schemas.microsoft.com/office/drawing/2014/main" val="3868729546"/>
                  </a:ext>
                </a:extLst>
              </a:tr>
              <a:tr h="451768">
                <a:tc>
                  <a:txBody>
                    <a:bodyPr/>
                    <a:lstStyle/>
                    <a:p>
                      <a:pPr algn="ctr"/>
                      <a:r>
                        <a:rPr lang="en-GB" sz="1200" b="1" dirty="0">
                          <a:latin typeface="Gill Sans MT" panose="020B0502020104020203" pitchFamily="34" charset="77"/>
                        </a:rPr>
                        <a:t>score</a:t>
                      </a:r>
                    </a:p>
                  </a:txBody>
                  <a:tcPr anchor="ctr">
                    <a:solidFill>
                      <a:schemeClr val="accent1">
                        <a:lumMod val="20000"/>
                        <a:lumOff val="80000"/>
                      </a:schemeClr>
                    </a:solidFill>
                  </a:tcP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000" dirty="0">
                          <a:latin typeface="Gill Sans MT" panose="020B0502020104020203" pitchFamily="34" charset="0"/>
                        </a:rPr>
                        <a:t>Marks where materials will be joined together</a:t>
                      </a:r>
                    </a:p>
                  </a:txBody>
                  <a:tcPr anchor="ctr"/>
                </a:tc>
                <a:extLst>
                  <a:ext uri="{0D108BD9-81ED-4DB2-BD59-A6C34878D82A}">
                    <a16:rowId xmlns:a16="http://schemas.microsoft.com/office/drawing/2014/main" val="3143143274"/>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801154624"/>
              </p:ext>
            </p:extLst>
          </p:nvPr>
        </p:nvGraphicFramePr>
        <p:xfrm>
          <a:off x="4426893" y="908498"/>
          <a:ext cx="3373065" cy="1804161"/>
        </p:xfrm>
        <a:graphic>
          <a:graphicData uri="http://schemas.openxmlformats.org/drawingml/2006/table">
            <a:tbl>
              <a:tblPr firstRow="1" bandRow="1">
                <a:tableStyleId>{5C22544A-7EE6-4342-B048-85BDC9FD1C3A}</a:tableStyleId>
              </a:tblPr>
              <a:tblGrid>
                <a:gridCol w="3373065">
                  <a:extLst>
                    <a:ext uri="{9D8B030D-6E8A-4147-A177-3AD203B41FA5}">
                      <a16:colId xmlns:a16="http://schemas.microsoft.com/office/drawing/2014/main" val="20000"/>
                    </a:ext>
                  </a:extLst>
                </a:gridCol>
              </a:tblGrid>
              <a:tr h="582254">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800" b="1" dirty="0">
                          <a:solidFill>
                            <a:schemeClr val="tx1"/>
                          </a:solidFill>
                          <a:latin typeface="Gill Sans MT" panose="020B0502020104020203"/>
                        </a:rPr>
                        <a:t>What did the Ancient</a:t>
                      </a:r>
                      <a:r>
                        <a:rPr lang="en-GB" sz="1800" b="1" baseline="0" dirty="0">
                          <a:solidFill>
                            <a:schemeClr val="tx1"/>
                          </a:solidFill>
                          <a:latin typeface="Gill Sans MT" panose="020B0502020104020203"/>
                        </a:rPr>
                        <a:t> Maya believe in?</a:t>
                      </a:r>
                      <a:endParaRPr lang="en-GB" sz="1800" b="1" dirty="0">
                        <a:solidFill>
                          <a:schemeClr val="tx1"/>
                        </a:solidFill>
                        <a:latin typeface="Gill Sans MT" panose="020B0502020104020203"/>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1164081">
                <a:tc>
                  <a:txBody>
                    <a:bodyPr/>
                    <a:lstStyle/>
                    <a:p>
                      <a:pPr marL="0" indent="0" algn="l">
                        <a:buFont typeface="Arial" panose="020B0604020202020204" pitchFamily="34" charset="0"/>
                        <a:buNone/>
                      </a:pPr>
                      <a:r>
                        <a:rPr lang="en-GB" sz="1400" b="0" baseline="0" dirty="0">
                          <a:solidFill>
                            <a:schemeClr val="tx1"/>
                          </a:solidFill>
                          <a:latin typeface="Gill Sans MT" panose="020B0502020104020203"/>
                        </a:rPr>
                        <a:t>The Maya worshipped many gods and performed ceremonies to keep them happy. They worshipped them like kings and queens and believed they had a big influence on their daily lives.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51" name="Table 50"/>
          <p:cNvGraphicFramePr>
            <a:graphicFrameLocks noGrp="1"/>
          </p:cNvGraphicFramePr>
          <p:nvPr>
            <p:extLst>
              <p:ext uri="{D42A27DB-BD31-4B8C-83A1-F6EECF244321}">
                <p14:modId xmlns:p14="http://schemas.microsoft.com/office/powerpoint/2010/main" val="1133458143"/>
              </p:ext>
            </p:extLst>
          </p:nvPr>
        </p:nvGraphicFramePr>
        <p:xfrm>
          <a:off x="4426893" y="4878410"/>
          <a:ext cx="7720514" cy="1745957"/>
        </p:xfrm>
        <a:graphic>
          <a:graphicData uri="http://schemas.openxmlformats.org/drawingml/2006/table">
            <a:tbl>
              <a:tblPr firstRow="1" bandRow="1">
                <a:tableStyleId>{5C22544A-7EE6-4342-B048-85BDC9FD1C3A}</a:tableStyleId>
              </a:tblPr>
              <a:tblGrid>
                <a:gridCol w="7720514">
                  <a:extLst>
                    <a:ext uri="{9D8B030D-6E8A-4147-A177-3AD203B41FA5}">
                      <a16:colId xmlns:a16="http://schemas.microsoft.com/office/drawing/2014/main" val="20000"/>
                    </a:ext>
                  </a:extLst>
                </a:gridCol>
              </a:tblGrid>
              <a:tr h="502496">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800" b="1" dirty="0">
                          <a:solidFill>
                            <a:schemeClr val="tx1"/>
                          </a:solidFill>
                          <a:latin typeface="Gill Sans MT" panose="020B0502020104020203"/>
                        </a:rPr>
                        <a:t>Maya Daily Life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1243461">
                <a:tc>
                  <a:txBody>
                    <a:bodyPr/>
                    <a:lstStyle/>
                    <a:p>
                      <a:pPr marL="0" indent="0" algn="l">
                        <a:buFont typeface="Arial" panose="020B0604020202020204" pitchFamily="34" charset="0"/>
                        <a:buNone/>
                      </a:pPr>
                      <a:r>
                        <a:rPr lang="en-GB" sz="1400" dirty="0"/>
                        <a:t>Ordinary Maya citizens lived in one room houses built from mud and timber. Men were responsible for providing for their families, women would prepare food and clothes and the children would learn these skills from their parents. Maya people would eat meat as well as their own grown crops, but maize was their staple food. The cacao bean was used to make a drink for the ruling classes.</a:t>
                      </a:r>
                      <a:endParaRPr lang="en-GB" sz="1400" b="0" baseline="0" dirty="0">
                        <a:solidFill>
                          <a:schemeClr val="tx1"/>
                        </a:solidFill>
                        <a:latin typeface="Gill Sans MT" panose="020B0502020104020203"/>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45" name="Rectangle 44">
            <a:extLst>
              <a:ext uri="{FF2B5EF4-FFF2-40B4-BE49-F238E27FC236}">
                <a16:creationId xmlns:a16="http://schemas.microsoft.com/office/drawing/2014/main" id="{229E4DC9-4D7A-4045-B8E0-194DBF237103}"/>
              </a:ext>
            </a:extLst>
          </p:cNvPr>
          <p:cNvSpPr/>
          <p:nvPr/>
        </p:nvSpPr>
        <p:spPr>
          <a:xfrm>
            <a:off x="193446" y="96982"/>
            <a:ext cx="12455753" cy="9351817"/>
          </a:xfrm>
          <a:prstGeom prst="rect">
            <a:avLst/>
          </a:prstGeom>
          <a:noFill/>
          <a:ln w="73025" cmpd="tri">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p:cNvPicPr/>
          <p:nvPr/>
        </p:nvPicPr>
        <p:blipFill rotWithShape="1">
          <a:blip r:embed="rId3">
            <a:extLst>
              <a:ext uri="{28A0092B-C50C-407E-A947-70E740481C1C}">
                <a14:useLocalDpi xmlns:a14="http://schemas.microsoft.com/office/drawing/2010/main" val="0"/>
              </a:ext>
            </a:extLst>
          </a:blip>
          <a:srcRect l="67371" t="2191" r="18922" b="82456"/>
          <a:stretch/>
        </p:blipFill>
        <p:spPr bwMode="auto">
          <a:xfrm>
            <a:off x="11588607" y="7257739"/>
            <a:ext cx="558800" cy="282901"/>
          </a:xfrm>
          <a:prstGeom prst="rect">
            <a:avLst/>
          </a:prstGeom>
          <a:ln>
            <a:noFill/>
          </a:ln>
          <a:extLst>
            <a:ext uri="{53640926-AAD7-44D8-BBD7-CCE9431645EC}">
              <a14:shadowObscured xmlns:a14="http://schemas.microsoft.com/office/drawing/2010/main"/>
            </a:ext>
          </a:extLst>
        </p:spPr>
      </p:pic>
      <p:pic>
        <p:nvPicPr>
          <p:cNvPr id="8" name="Picture 7"/>
          <p:cNvPicPr>
            <a:picLocks noChangeAspect="1"/>
          </p:cNvPicPr>
          <p:nvPr/>
        </p:nvPicPr>
        <p:blipFill>
          <a:blip r:embed="rId4"/>
          <a:stretch>
            <a:fillRect/>
          </a:stretch>
        </p:blipFill>
        <p:spPr>
          <a:xfrm>
            <a:off x="4916237" y="6647917"/>
            <a:ext cx="6741825" cy="2777332"/>
          </a:xfrm>
          <a:prstGeom prst="rect">
            <a:avLst/>
          </a:prstGeom>
        </p:spPr>
      </p:pic>
      <p:pic>
        <p:nvPicPr>
          <p:cNvPr id="9" name="Picture 8"/>
          <p:cNvPicPr>
            <a:picLocks noChangeAspect="1"/>
          </p:cNvPicPr>
          <p:nvPr/>
        </p:nvPicPr>
        <p:blipFill>
          <a:blip r:embed="rId5"/>
          <a:stretch>
            <a:fillRect/>
          </a:stretch>
        </p:blipFill>
        <p:spPr>
          <a:xfrm>
            <a:off x="7751716" y="838084"/>
            <a:ext cx="4440857" cy="2949220"/>
          </a:xfrm>
          <a:prstGeom prst="rect">
            <a:avLst/>
          </a:prstGeom>
        </p:spPr>
      </p:pic>
      <p:pic>
        <p:nvPicPr>
          <p:cNvPr id="11" name="Picture 10"/>
          <p:cNvPicPr>
            <a:picLocks noChangeAspect="1"/>
          </p:cNvPicPr>
          <p:nvPr/>
        </p:nvPicPr>
        <p:blipFill>
          <a:blip r:embed="rId6"/>
          <a:stretch>
            <a:fillRect/>
          </a:stretch>
        </p:blipFill>
        <p:spPr>
          <a:xfrm>
            <a:off x="7799958" y="3830660"/>
            <a:ext cx="4495800" cy="1047750"/>
          </a:xfrm>
          <a:prstGeom prst="rect">
            <a:avLst/>
          </a:prstGeom>
        </p:spPr>
      </p:pic>
      <p:pic>
        <p:nvPicPr>
          <p:cNvPr id="12" name="Picture 11"/>
          <p:cNvPicPr>
            <a:picLocks noChangeAspect="1"/>
          </p:cNvPicPr>
          <p:nvPr/>
        </p:nvPicPr>
        <p:blipFill>
          <a:blip r:embed="rId7"/>
          <a:stretch>
            <a:fillRect/>
          </a:stretch>
        </p:blipFill>
        <p:spPr>
          <a:xfrm>
            <a:off x="4964322" y="2771632"/>
            <a:ext cx="2167998" cy="1970142"/>
          </a:xfrm>
          <a:prstGeom prst="rect">
            <a:avLst/>
          </a:prstGeom>
        </p:spPr>
      </p:pic>
      <p:pic>
        <p:nvPicPr>
          <p:cNvPr id="2" name="Picture 1"/>
          <p:cNvPicPr>
            <a:picLocks noChangeAspect="1"/>
          </p:cNvPicPr>
          <p:nvPr/>
        </p:nvPicPr>
        <p:blipFill>
          <a:blip r:embed="rId8"/>
          <a:stretch>
            <a:fillRect/>
          </a:stretch>
        </p:blipFill>
        <p:spPr>
          <a:xfrm>
            <a:off x="802053" y="7371280"/>
            <a:ext cx="3123047" cy="1959552"/>
          </a:xfrm>
          <a:prstGeom prst="rect">
            <a:avLst/>
          </a:prstGeom>
        </p:spPr>
      </p:pic>
    </p:spTree>
    <p:extLst>
      <p:ext uri="{BB962C8B-B14F-4D97-AF65-F5344CB8AC3E}">
        <p14:creationId xmlns:p14="http://schemas.microsoft.com/office/powerpoint/2010/main" val="3644188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885F63B-22FE-9C4F-B60D-553F5929394F}"/>
              </a:ext>
            </a:extLst>
          </p:cNvPr>
          <p:cNvSpPr/>
          <p:nvPr/>
        </p:nvSpPr>
        <p:spPr>
          <a:xfrm>
            <a:off x="112811" y="0"/>
            <a:ext cx="3307316" cy="769441"/>
          </a:xfrm>
          <a:prstGeom prst="rect">
            <a:avLst/>
          </a:prstGeom>
          <a:noFill/>
          <a:ln>
            <a:noFill/>
          </a:ln>
        </p:spPr>
        <p:txBody>
          <a:bodyPr wrap="none" lIns="91440" tIns="45720" rIns="91440" bIns="45720">
            <a:spAutoFit/>
          </a:bodyPr>
          <a:lstStyle/>
          <a:p>
            <a:pPr algn="ctr"/>
            <a:r>
              <a:rPr lang="en-GB" sz="4400" b="1" dirty="0">
                <a:ln w="0">
                  <a:solidFill>
                    <a:schemeClr val="tx1"/>
                  </a:solidFill>
                </a:ln>
                <a:gradFill flip="none" rotWithShape="1">
                  <a:gsLst>
                    <a:gs pos="38000">
                      <a:schemeClr val="accent1">
                        <a:lumMod val="5000"/>
                        <a:lumOff val="95000"/>
                      </a:schemeClr>
                    </a:gs>
                    <a:gs pos="65000">
                      <a:schemeClr val="accent2">
                        <a:lumMod val="50000"/>
                      </a:schemeClr>
                    </a:gs>
                  </a:gsLst>
                  <a:lin ang="16200000" scaled="1"/>
                  <a:tileRect/>
                </a:gradFill>
                <a:effectLst>
                  <a:outerShdw blurRad="50800" dist="12700" dir="4260000" algn="tl" rotWithShape="0">
                    <a:schemeClr val="dk1"/>
                  </a:outerShdw>
                </a:effectLst>
                <a:latin typeface="Gill Sans MT" panose="020B0502020104020203" pitchFamily="34" charset="77"/>
                <a:cs typeface="Phosphate Inline" panose="02000506050000020004" pitchFamily="2" charset="77"/>
              </a:rPr>
              <a:t>Assessment</a:t>
            </a:r>
            <a:endParaRPr lang="en-GB" sz="4800" b="1" cap="none" spc="0" dirty="0">
              <a:ln w="0">
                <a:solidFill>
                  <a:schemeClr val="tx1"/>
                </a:solidFill>
              </a:ln>
              <a:gradFill flip="none" rotWithShape="1">
                <a:gsLst>
                  <a:gs pos="38000">
                    <a:schemeClr val="accent1">
                      <a:lumMod val="5000"/>
                      <a:lumOff val="95000"/>
                    </a:schemeClr>
                  </a:gs>
                  <a:gs pos="65000">
                    <a:schemeClr val="accent2">
                      <a:lumMod val="50000"/>
                    </a:schemeClr>
                  </a:gs>
                </a:gsLst>
                <a:lin ang="16200000" scaled="1"/>
                <a:tileRect/>
              </a:gradFill>
              <a:effectLst>
                <a:outerShdw blurRad="50800" dist="12700" dir="4260000" algn="tl" rotWithShape="0">
                  <a:schemeClr val="dk1"/>
                </a:outerShdw>
              </a:effectLst>
              <a:latin typeface="Gill Sans MT" panose="020B0502020104020203" pitchFamily="34" charset="77"/>
              <a:cs typeface="Phosphate Inline" panose="02000506050000020004" pitchFamily="2" charset="77"/>
            </a:endParaRPr>
          </a:p>
        </p:txBody>
      </p:sp>
      <p:graphicFrame>
        <p:nvGraphicFramePr>
          <p:cNvPr id="7" name="Table 6"/>
          <p:cNvGraphicFramePr>
            <a:graphicFrameLocks noGrp="1"/>
          </p:cNvGraphicFramePr>
          <p:nvPr>
            <p:extLst>
              <p:ext uri="{D42A27DB-BD31-4B8C-83A1-F6EECF244321}">
                <p14:modId xmlns:p14="http://schemas.microsoft.com/office/powerpoint/2010/main" val="1099518080"/>
              </p:ext>
            </p:extLst>
          </p:nvPr>
        </p:nvGraphicFramePr>
        <p:xfrm>
          <a:off x="174642" y="769441"/>
          <a:ext cx="3495658" cy="2024558"/>
        </p:xfrm>
        <a:graphic>
          <a:graphicData uri="http://schemas.openxmlformats.org/drawingml/2006/table">
            <a:tbl>
              <a:tblPr firstRow="1" firstCol="1" lastRow="1" lastCol="1" bandRow="1" bandCol="1"/>
              <a:tblGrid>
                <a:gridCol w="2633657">
                  <a:extLst>
                    <a:ext uri="{9D8B030D-6E8A-4147-A177-3AD203B41FA5}">
                      <a16:colId xmlns:a16="http://schemas.microsoft.com/office/drawing/2014/main" val="1000666204"/>
                    </a:ext>
                  </a:extLst>
                </a:gridCol>
                <a:gridCol w="862001">
                  <a:extLst>
                    <a:ext uri="{9D8B030D-6E8A-4147-A177-3AD203B41FA5}">
                      <a16:colId xmlns:a16="http://schemas.microsoft.com/office/drawing/2014/main" val="3488492488"/>
                    </a:ext>
                  </a:extLst>
                </a:gridCol>
              </a:tblGrid>
              <a:tr h="460673">
                <a:tc gridSpan="2">
                  <a:txBody>
                    <a:bodyPr/>
                    <a:lstStyle/>
                    <a:p>
                      <a:pPr marL="71120">
                        <a:lnSpc>
                          <a:spcPts val="1450"/>
                        </a:lnSpc>
                        <a:spcAft>
                          <a:spcPts val="0"/>
                        </a:spcAft>
                      </a:pPr>
                      <a:endParaRPr lang="en-GB" sz="1100" dirty="0">
                        <a:effectLst/>
                        <a:latin typeface="Carlito"/>
                        <a:ea typeface="Carlito"/>
                        <a:cs typeface="Carlito"/>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marL="73660" marR="62230" algn="ctr">
                        <a:lnSpc>
                          <a:spcPts val="1450"/>
                        </a:lnSpc>
                        <a:spcAft>
                          <a:spcPts val="0"/>
                        </a:spcAft>
                      </a:pPr>
                      <a:endParaRPr lang="en-GB" sz="1100" dirty="0">
                        <a:effectLst/>
                        <a:latin typeface="Carlito"/>
                        <a:ea typeface="Carlito"/>
                        <a:cs typeface="Carlito"/>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7207082"/>
                  </a:ext>
                </a:extLst>
              </a:tr>
              <a:tr h="460673">
                <a:tc>
                  <a:txBody>
                    <a:bodyPr/>
                    <a:lstStyle/>
                    <a:p>
                      <a:pPr marL="71120">
                        <a:lnSpc>
                          <a:spcPts val="1455"/>
                        </a:lnSpc>
                        <a:spcAft>
                          <a:spcPts val="0"/>
                        </a:spcAft>
                      </a:pPr>
                      <a:endParaRPr lang="en-GB" sz="1100" dirty="0">
                        <a:effectLst/>
                        <a:latin typeface="Carlito"/>
                        <a:ea typeface="Carlito"/>
                        <a:cs typeface="Carlito"/>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Times New Roman" panose="02020603050405020304" pitchFamily="18" charset="0"/>
                          <a:ea typeface="Carlito"/>
                          <a:cs typeface="Carlito"/>
                        </a:rPr>
                        <a:t> </a:t>
                      </a:r>
                      <a:endParaRPr lang="en-GB" sz="1100" dirty="0">
                        <a:effectLst/>
                        <a:latin typeface="Carlito"/>
                        <a:ea typeface="Carlito"/>
                        <a:cs typeface="Carlito"/>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0666620"/>
                  </a:ext>
                </a:extLst>
              </a:tr>
              <a:tr h="416609">
                <a:tc>
                  <a:txBody>
                    <a:bodyPr/>
                    <a:lstStyle/>
                    <a:p>
                      <a:pPr marL="71120">
                        <a:lnSpc>
                          <a:spcPts val="1315"/>
                        </a:lnSpc>
                        <a:spcAft>
                          <a:spcPts val="0"/>
                        </a:spcAft>
                      </a:pPr>
                      <a:endParaRPr lang="en-GB" sz="1100" dirty="0">
                        <a:effectLst/>
                        <a:latin typeface="Carlito"/>
                        <a:ea typeface="Carlito"/>
                        <a:cs typeface="Carlito"/>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US" sz="1000">
                          <a:effectLst/>
                          <a:latin typeface="Times New Roman" panose="02020603050405020304" pitchFamily="18" charset="0"/>
                          <a:ea typeface="Carlito"/>
                          <a:cs typeface="Carlito"/>
                        </a:rPr>
                        <a:t> </a:t>
                      </a:r>
                      <a:endParaRPr lang="en-GB" sz="1100">
                        <a:effectLst/>
                        <a:latin typeface="Carlito"/>
                        <a:ea typeface="Carlito"/>
                        <a:cs typeface="Carlito"/>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2566322"/>
                  </a:ext>
                </a:extLst>
              </a:tr>
              <a:tr h="226731">
                <a:tc>
                  <a:txBody>
                    <a:bodyPr/>
                    <a:lstStyle/>
                    <a:p>
                      <a:pPr marL="71120">
                        <a:lnSpc>
                          <a:spcPts val="1315"/>
                        </a:lnSpc>
                        <a:spcAft>
                          <a:spcPts val="0"/>
                        </a:spcAft>
                      </a:pPr>
                      <a:endParaRPr lang="en-GB" sz="1100" dirty="0">
                        <a:effectLst/>
                        <a:latin typeface="Carlito"/>
                        <a:ea typeface="Carlito"/>
                        <a:cs typeface="Carlito"/>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US" sz="1000">
                          <a:effectLst/>
                          <a:latin typeface="Times New Roman" panose="02020603050405020304" pitchFamily="18" charset="0"/>
                          <a:ea typeface="Carlito"/>
                          <a:cs typeface="Carlito"/>
                        </a:rPr>
                        <a:t> </a:t>
                      </a:r>
                      <a:endParaRPr lang="en-GB" sz="1100">
                        <a:effectLst/>
                        <a:latin typeface="Carlito"/>
                        <a:ea typeface="Carlito"/>
                        <a:cs typeface="Carlito"/>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8490413"/>
                  </a:ext>
                </a:extLst>
              </a:tr>
              <a:tr h="459872">
                <a:tc>
                  <a:txBody>
                    <a:bodyPr/>
                    <a:lstStyle/>
                    <a:p>
                      <a:pPr marL="71120">
                        <a:lnSpc>
                          <a:spcPts val="1450"/>
                        </a:lnSpc>
                        <a:spcAft>
                          <a:spcPts val="0"/>
                        </a:spcAft>
                      </a:pPr>
                      <a:endParaRPr lang="en-GB" sz="1100" dirty="0">
                        <a:effectLst/>
                        <a:latin typeface="Carlito"/>
                        <a:ea typeface="Carlito"/>
                        <a:cs typeface="Carlito"/>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Times New Roman" panose="02020603050405020304" pitchFamily="18" charset="0"/>
                          <a:ea typeface="Carlito"/>
                          <a:cs typeface="Carlito"/>
                        </a:rPr>
                        <a:t> </a:t>
                      </a:r>
                      <a:endParaRPr lang="en-GB" sz="1100" dirty="0">
                        <a:effectLst/>
                        <a:latin typeface="Carlito"/>
                        <a:ea typeface="Carlito"/>
                        <a:cs typeface="Carlito"/>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841359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202563089"/>
              </p:ext>
            </p:extLst>
          </p:nvPr>
        </p:nvGraphicFramePr>
        <p:xfrm>
          <a:off x="3822700" y="769441"/>
          <a:ext cx="4076700" cy="2024558"/>
        </p:xfrm>
        <a:graphic>
          <a:graphicData uri="http://schemas.openxmlformats.org/drawingml/2006/table">
            <a:tbl>
              <a:tblPr firstRow="1" firstCol="1" lastRow="1" lastCol="1" bandRow="1" bandCol="1"/>
              <a:tblGrid>
                <a:gridCol w="4076700">
                  <a:extLst>
                    <a:ext uri="{9D8B030D-6E8A-4147-A177-3AD203B41FA5}">
                      <a16:colId xmlns:a16="http://schemas.microsoft.com/office/drawing/2014/main" val="1000666204"/>
                    </a:ext>
                  </a:extLst>
                </a:gridCol>
              </a:tblGrid>
              <a:tr h="460673">
                <a:tc>
                  <a:txBody>
                    <a:bodyPr/>
                    <a:lstStyle/>
                    <a:p>
                      <a:pPr marL="71120">
                        <a:lnSpc>
                          <a:spcPts val="1450"/>
                        </a:lnSpc>
                        <a:spcAft>
                          <a:spcPts val="0"/>
                        </a:spcAft>
                      </a:pPr>
                      <a:endParaRPr lang="en-GB" sz="1200" dirty="0">
                        <a:effectLst/>
                        <a:latin typeface="Carlito"/>
                        <a:ea typeface="Carlito"/>
                        <a:cs typeface="Carlito"/>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7207082"/>
                  </a:ext>
                </a:extLst>
              </a:tr>
              <a:tr h="1563885">
                <a:tc>
                  <a:txBody>
                    <a:bodyPr/>
                    <a:lstStyle/>
                    <a:p>
                      <a:pPr>
                        <a:spcAft>
                          <a:spcPts val="0"/>
                        </a:spcAft>
                      </a:pPr>
                      <a:endParaRPr lang="en-GB" sz="1200" dirty="0">
                        <a:effectLst/>
                        <a:latin typeface="Carlito"/>
                        <a:ea typeface="Carlito"/>
                        <a:cs typeface="Carlito"/>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0666620"/>
                  </a:ext>
                </a:extLst>
              </a:tr>
            </a:tbl>
          </a:graphicData>
        </a:graphic>
      </p:graphicFrame>
    </p:spTree>
    <p:extLst>
      <p:ext uri="{BB962C8B-B14F-4D97-AF65-F5344CB8AC3E}">
        <p14:creationId xmlns:p14="http://schemas.microsoft.com/office/powerpoint/2010/main" val="5043775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954</TotalTime>
  <Words>322</Words>
  <Application>Microsoft Office PowerPoint</Application>
  <PresentationFormat>A3 Paper (297x420 mm)</PresentationFormat>
  <Paragraphs>36</Paragraphs>
  <Slides>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Carlito</vt:lpstr>
      <vt:lpstr>Gill Sans MT</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Nesbitt</dc:creator>
  <cp:lastModifiedBy>Becky Norris</cp:lastModifiedBy>
  <cp:revision>55</cp:revision>
  <cp:lastPrinted>2023-09-05T15:46:47Z</cp:lastPrinted>
  <dcterms:created xsi:type="dcterms:W3CDTF">2020-09-22T12:40:30Z</dcterms:created>
  <dcterms:modified xsi:type="dcterms:W3CDTF">2024-06-30T17:08:11Z</dcterms:modified>
</cp:coreProperties>
</file>