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7"/>
  </p:notesMasterIdLst>
  <p:sldIdLst>
    <p:sldId id="256" r:id="rId5"/>
    <p:sldId id="257" r:id="rId6"/>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7224" autoAdjust="0"/>
  </p:normalViewPr>
  <p:slideViewPr>
    <p:cSldViewPr snapToGrid="0" snapToObjects="1">
      <p:cViewPr varScale="1">
        <p:scale>
          <a:sx n="63" d="100"/>
          <a:sy n="63" d="100"/>
        </p:scale>
        <p:origin x="133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58EE9BC-2EF5-42A0-A56E-9168CFD76778}" type="datetimeFigureOut">
              <a:rPr lang="en-GB" smtClean="0"/>
              <a:t>21/05/2024</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5D22AE8-3D0D-4981-B040-D582B3E512F2}" type="slidenum">
              <a:rPr lang="en-GB" smtClean="0"/>
              <a:t>‹#›</a:t>
            </a:fld>
            <a:endParaRPr lang="en-GB"/>
          </a:p>
        </p:txBody>
      </p:sp>
    </p:spTree>
    <p:extLst>
      <p:ext uri="{BB962C8B-B14F-4D97-AF65-F5344CB8AC3E}">
        <p14:creationId xmlns:p14="http://schemas.microsoft.com/office/powerpoint/2010/main" val="4116425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5D22AE8-3D0D-4981-B040-D582B3E512F2}" type="slidenum">
              <a:rPr lang="en-GB" smtClean="0"/>
              <a:t>1</a:t>
            </a:fld>
            <a:endParaRPr lang="en-GB"/>
          </a:p>
        </p:txBody>
      </p:sp>
    </p:spTree>
    <p:extLst>
      <p:ext uri="{BB962C8B-B14F-4D97-AF65-F5344CB8AC3E}">
        <p14:creationId xmlns:p14="http://schemas.microsoft.com/office/powerpoint/2010/main" val="3754787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GB"/>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206396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69890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07557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61740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GB"/>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9707A9A-2CB2-A741-B755-CCE1CF4A6E7F}"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330190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9707A9A-2CB2-A741-B755-CCE1CF4A6E7F}" type="datetimeFigureOut">
              <a:rPr lang="en-GB" smtClean="0"/>
              <a:t>21/05/2024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53135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9707A9A-2CB2-A741-B755-CCE1CF4A6E7F}" type="datetimeFigureOut">
              <a:rPr lang="en-GB" smtClean="0"/>
              <a:t>21/05/2024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49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9707A9A-2CB2-A741-B755-CCE1CF4A6E7F}" type="datetimeFigureOut">
              <a:rPr lang="en-GB" smtClean="0"/>
              <a:t>21/05/2024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33031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07A9A-2CB2-A741-B755-CCE1CF4A6E7F}" type="datetimeFigureOut">
              <a:rPr lang="en-GB" smtClean="0"/>
              <a:t>21/05/2024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083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21/05/2024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78819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GB"/>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21/05/2024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83968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9707A9A-2CB2-A741-B755-CCE1CF4A6E7F}" type="datetimeFigureOut">
              <a:rPr lang="en-GB" smtClean="0"/>
              <a:t>21/05/2024</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7F378B9-C4D2-8F4B-BE23-1F4DF5136582}" type="slidenum">
              <a:rPr lang="en-GB" smtClean="0"/>
              <a:t>‹#›</a:t>
            </a:fld>
            <a:endParaRPr lang="en-GB"/>
          </a:p>
        </p:txBody>
      </p:sp>
    </p:spTree>
    <p:extLst>
      <p:ext uri="{BB962C8B-B14F-4D97-AF65-F5344CB8AC3E}">
        <p14:creationId xmlns:p14="http://schemas.microsoft.com/office/powerpoint/2010/main" val="3759202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a:extLst>
              <a:ext uri="{FF2B5EF4-FFF2-40B4-BE49-F238E27FC236}">
                <a16:creationId xmlns:a16="http://schemas.microsoft.com/office/drawing/2014/main" id="{401F052C-B23F-68EC-4B12-5B7D7FDCFE0C}"/>
              </a:ext>
            </a:extLst>
          </p:cNvPr>
          <p:cNvPicPr>
            <a:picLocks noChangeAspect="1"/>
          </p:cNvPicPr>
          <p:nvPr/>
        </p:nvPicPr>
        <p:blipFill>
          <a:blip r:embed="rId3"/>
          <a:stretch>
            <a:fillRect/>
          </a:stretch>
        </p:blipFill>
        <p:spPr>
          <a:xfrm>
            <a:off x="3533520" y="810423"/>
            <a:ext cx="5775603" cy="2003588"/>
          </a:xfrm>
          <a:prstGeom prst="rect">
            <a:avLst/>
          </a:prstGeom>
        </p:spPr>
      </p:pic>
      <p:sp>
        <p:nvSpPr>
          <p:cNvPr id="5" name="Rectangle 4">
            <a:extLst>
              <a:ext uri="{FF2B5EF4-FFF2-40B4-BE49-F238E27FC236}">
                <a16:creationId xmlns:a16="http://schemas.microsoft.com/office/drawing/2014/main" id="{5885F63B-22FE-9C4F-B60D-553F5929394F}"/>
              </a:ext>
            </a:extLst>
          </p:cNvPr>
          <p:cNvSpPr/>
          <p:nvPr/>
        </p:nvSpPr>
        <p:spPr>
          <a:xfrm>
            <a:off x="438415" y="125406"/>
            <a:ext cx="11965814" cy="584775"/>
          </a:xfrm>
          <a:prstGeom prst="rect">
            <a:avLst/>
          </a:prstGeom>
          <a:noFill/>
          <a:ln>
            <a:noFill/>
          </a:ln>
        </p:spPr>
        <p:txBody>
          <a:bodyPr wrap="square" lIns="91440" tIns="45720" rIns="91440" bIns="45720">
            <a:spAutoFit/>
          </a:bodyPr>
          <a:lstStyle/>
          <a:p>
            <a:pPr algn="ctr"/>
            <a:r>
              <a:rPr lang="en-GB" sz="3200" b="1"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rPr>
              <a:t>Where </a:t>
            </a:r>
            <a:r>
              <a:rPr lang="en-GB" sz="3200" b="1"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rPr>
              <a:t>I</a:t>
            </a:r>
            <a:r>
              <a:rPr lang="en-GB" sz="3200" b="1" dirty="0" smtClean="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rPr>
              <a:t>s Our </a:t>
            </a:r>
            <a:r>
              <a:rPr lang="en-GB" sz="3200" b="1"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rPr>
              <a:t>T</a:t>
            </a:r>
            <a:r>
              <a:rPr lang="en-GB" sz="3200" b="1" dirty="0" smtClean="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rPr>
              <a:t>win</a:t>
            </a:r>
            <a:r>
              <a:rPr lang="en-GB" sz="3200" b="1"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rPr>
              <a:t>?</a:t>
            </a:r>
            <a:endParaRPr lang="en-GB" sz="3600" b="1" cap="none" spc="0"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endParaRPr>
          </a:p>
        </p:txBody>
      </p:sp>
      <p:sp>
        <p:nvSpPr>
          <p:cNvPr id="45" name="Rectangle 44">
            <a:extLst>
              <a:ext uri="{FF2B5EF4-FFF2-40B4-BE49-F238E27FC236}">
                <a16:creationId xmlns:a16="http://schemas.microsoft.com/office/drawing/2014/main" id="{229E4DC9-4D7A-4045-B8E0-194DBF237103}"/>
              </a:ext>
            </a:extLst>
          </p:cNvPr>
          <p:cNvSpPr/>
          <p:nvPr/>
        </p:nvSpPr>
        <p:spPr>
          <a:xfrm>
            <a:off x="193446" y="96982"/>
            <a:ext cx="12455753" cy="9351817"/>
          </a:xfrm>
          <a:prstGeom prst="rect">
            <a:avLst/>
          </a:prstGeom>
          <a:noFill/>
          <a:ln w="73025"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 name="Picture 40">
            <a:extLst>
              <a:ext uri="{FF2B5EF4-FFF2-40B4-BE49-F238E27FC236}">
                <a16:creationId xmlns:a16="http://schemas.microsoft.com/office/drawing/2014/main" id="{F0D70FB9-C022-1612-8EC6-E44BA272A9C3}"/>
              </a:ext>
            </a:extLst>
          </p:cNvPr>
          <p:cNvPicPr>
            <a:picLocks noChangeAspect="1"/>
          </p:cNvPicPr>
          <p:nvPr/>
        </p:nvPicPr>
        <p:blipFill>
          <a:blip r:embed="rId4"/>
          <a:stretch>
            <a:fillRect/>
          </a:stretch>
        </p:blipFill>
        <p:spPr>
          <a:xfrm>
            <a:off x="417893" y="3012780"/>
            <a:ext cx="6286300" cy="6281666"/>
          </a:xfrm>
          <a:prstGeom prst="rect">
            <a:avLst/>
          </a:prstGeom>
        </p:spPr>
      </p:pic>
      <p:pic>
        <p:nvPicPr>
          <p:cNvPr id="6" name="Picture 5">
            <a:extLst>
              <a:ext uri="{FF2B5EF4-FFF2-40B4-BE49-F238E27FC236}">
                <a16:creationId xmlns:a16="http://schemas.microsoft.com/office/drawing/2014/main" id="{BC5667BB-63CA-5969-91BB-263F7CB18030}"/>
              </a:ext>
            </a:extLst>
          </p:cNvPr>
          <p:cNvPicPr>
            <a:picLocks noChangeAspect="1"/>
          </p:cNvPicPr>
          <p:nvPr/>
        </p:nvPicPr>
        <p:blipFill>
          <a:blip r:embed="rId5"/>
          <a:stretch>
            <a:fillRect/>
          </a:stretch>
        </p:blipFill>
        <p:spPr>
          <a:xfrm>
            <a:off x="6768882" y="5140019"/>
            <a:ext cx="5761814" cy="2184798"/>
          </a:xfrm>
          <a:prstGeom prst="rect">
            <a:avLst/>
          </a:prstGeom>
        </p:spPr>
      </p:pic>
      <p:pic>
        <p:nvPicPr>
          <p:cNvPr id="10" name="Picture 9">
            <a:extLst>
              <a:ext uri="{FF2B5EF4-FFF2-40B4-BE49-F238E27FC236}">
                <a16:creationId xmlns:a16="http://schemas.microsoft.com/office/drawing/2014/main" id="{A3E3CA10-1E84-C8CD-BD5A-B248377D444A}"/>
              </a:ext>
            </a:extLst>
          </p:cNvPr>
          <p:cNvPicPr>
            <a:picLocks noChangeAspect="1"/>
          </p:cNvPicPr>
          <p:nvPr/>
        </p:nvPicPr>
        <p:blipFill>
          <a:blip r:embed="rId6"/>
          <a:stretch>
            <a:fillRect/>
          </a:stretch>
        </p:blipFill>
        <p:spPr>
          <a:xfrm>
            <a:off x="6704193" y="7297171"/>
            <a:ext cx="5826503" cy="1949737"/>
          </a:xfrm>
          <a:prstGeom prst="rect">
            <a:avLst/>
          </a:prstGeom>
        </p:spPr>
      </p:pic>
      <p:sp>
        <p:nvSpPr>
          <p:cNvPr id="2" name="TextBox 1"/>
          <p:cNvSpPr txBox="1"/>
          <p:nvPr/>
        </p:nvSpPr>
        <p:spPr>
          <a:xfrm>
            <a:off x="6775305" y="2945532"/>
            <a:ext cx="2671455" cy="2031325"/>
          </a:xfrm>
          <a:prstGeom prst="rect">
            <a:avLst/>
          </a:prstGeom>
          <a:noFill/>
        </p:spPr>
        <p:txBody>
          <a:bodyPr wrap="square" rtlCol="0">
            <a:spAutoFit/>
          </a:bodyPr>
          <a:lstStyle/>
          <a:p>
            <a:r>
              <a:rPr lang="en-GB" dirty="0" smtClean="0"/>
              <a:t>Latitude is the distance measured in degrees east or west from an imaginary line called the Prime Meridian, which runs from the North to the South pole</a:t>
            </a:r>
            <a:endParaRPr lang="en-GB" dirty="0"/>
          </a:p>
        </p:txBody>
      </p:sp>
      <p:sp>
        <p:nvSpPr>
          <p:cNvPr id="13" name="TextBox 12"/>
          <p:cNvSpPr txBox="1"/>
          <p:nvPr/>
        </p:nvSpPr>
        <p:spPr>
          <a:xfrm>
            <a:off x="9712252" y="2852377"/>
            <a:ext cx="2671455" cy="2031325"/>
          </a:xfrm>
          <a:prstGeom prst="rect">
            <a:avLst/>
          </a:prstGeom>
          <a:noFill/>
        </p:spPr>
        <p:txBody>
          <a:bodyPr wrap="square" rtlCol="0">
            <a:spAutoFit/>
          </a:bodyPr>
          <a:lstStyle/>
          <a:p>
            <a:r>
              <a:rPr lang="en-GB" dirty="0" smtClean="0"/>
              <a:t>Longitude is the distance measured in degrees from north or south from an imaginary line called the equator, which circles the Earth halfway between  the North and South Pole.</a:t>
            </a:r>
            <a:endParaRPr lang="en-GB" dirty="0"/>
          </a:p>
        </p:txBody>
      </p:sp>
      <p:sp>
        <p:nvSpPr>
          <p:cNvPr id="4" name="TextBox 3"/>
          <p:cNvSpPr txBox="1"/>
          <p:nvPr/>
        </p:nvSpPr>
        <p:spPr>
          <a:xfrm>
            <a:off x="311687" y="388449"/>
            <a:ext cx="3504409" cy="2308324"/>
          </a:xfrm>
          <a:prstGeom prst="rect">
            <a:avLst/>
          </a:prstGeom>
          <a:noFill/>
        </p:spPr>
        <p:txBody>
          <a:bodyPr wrap="square" rtlCol="0">
            <a:spAutoFit/>
          </a:bodyPr>
          <a:lstStyle/>
          <a:p>
            <a:r>
              <a:rPr lang="en-GB" dirty="0" smtClean="0"/>
              <a:t>Purpose of Twin Towns </a:t>
            </a:r>
          </a:p>
          <a:p>
            <a:endParaRPr lang="en-GB" dirty="0" smtClean="0"/>
          </a:p>
          <a:p>
            <a:r>
              <a:rPr lang="en-GB" dirty="0" smtClean="0"/>
              <a:t>The purpose of twin towns is to share ideas, learn about other’s cultures, and help each other out. People from twin towns might visit each other, have student exchanges or work on projects together. </a:t>
            </a:r>
            <a:endParaRPr lang="en-GB" dirty="0"/>
          </a:p>
        </p:txBody>
      </p:sp>
      <p:sp>
        <p:nvSpPr>
          <p:cNvPr id="7" name="TextBox 6"/>
          <p:cNvSpPr txBox="1"/>
          <p:nvPr/>
        </p:nvSpPr>
        <p:spPr>
          <a:xfrm>
            <a:off x="9309122" y="388449"/>
            <a:ext cx="3221573" cy="1754326"/>
          </a:xfrm>
          <a:prstGeom prst="rect">
            <a:avLst/>
          </a:prstGeom>
          <a:noFill/>
        </p:spPr>
        <p:txBody>
          <a:bodyPr wrap="square" rtlCol="0">
            <a:spAutoFit/>
          </a:bodyPr>
          <a:lstStyle/>
          <a:p>
            <a:r>
              <a:rPr lang="en-GB" dirty="0" smtClean="0"/>
              <a:t>Twin Towns of Bristol</a:t>
            </a:r>
          </a:p>
          <a:p>
            <a:endParaRPr lang="en-GB" dirty="0" smtClean="0"/>
          </a:p>
          <a:p>
            <a:r>
              <a:rPr lang="en-GB" dirty="0" smtClean="0"/>
              <a:t>Bristol </a:t>
            </a:r>
            <a:r>
              <a:rPr lang="en-GB" dirty="0"/>
              <a:t>is twinned with 7 other cities, Porto, Bordeaux, Hannover, Tbilisi, Puerto </a:t>
            </a:r>
            <a:r>
              <a:rPr lang="en-GB" dirty="0" smtClean="0"/>
              <a:t>Morazán, </a:t>
            </a:r>
            <a:r>
              <a:rPr lang="en-GB" dirty="0"/>
              <a:t>Beira, Guangzhou</a:t>
            </a:r>
            <a:r>
              <a:rPr lang="en-GB" dirty="0" smtClean="0"/>
              <a:t>. </a:t>
            </a:r>
            <a:endParaRPr lang="en-GB" dirty="0"/>
          </a:p>
        </p:txBody>
      </p:sp>
    </p:spTree>
    <p:extLst>
      <p:ext uri="{BB962C8B-B14F-4D97-AF65-F5344CB8AC3E}">
        <p14:creationId xmlns:p14="http://schemas.microsoft.com/office/powerpoint/2010/main" val="3644188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885F63B-22FE-9C4F-B60D-553F5929394F}"/>
              </a:ext>
            </a:extLst>
          </p:cNvPr>
          <p:cNvSpPr/>
          <p:nvPr/>
        </p:nvSpPr>
        <p:spPr>
          <a:xfrm>
            <a:off x="112811" y="0"/>
            <a:ext cx="3307316" cy="769441"/>
          </a:xfrm>
          <a:prstGeom prst="rect">
            <a:avLst/>
          </a:prstGeom>
          <a:noFill/>
          <a:ln>
            <a:noFill/>
          </a:ln>
        </p:spPr>
        <p:txBody>
          <a:bodyPr wrap="none" lIns="91440" tIns="45720" rIns="91440" bIns="45720">
            <a:spAutoFit/>
          </a:bodyPr>
          <a:lstStyle/>
          <a:p>
            <a:pPr algn="ctr"/>
            <a:r>
              <a:rPr lang="en-GB" sz="4400" b="1"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rPr>
              <a:t>Assessment</a:t>
            </a:r>
            <a:endParaRPr lang="en-GB" sz="4800" b="1" cap="none" spc="0"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latin typeface="Gill Sans MT" panose="020B0502020104020203" pitchFamily="34" charset="77"/>
              <a:cs typeface="Phosphate Inline" panose="02000506050000020004" pitchFamily="2" charset="77"/>
            </a:endParaRPr>
          </a:p>
        </p:txBody>
      </p:sp>
      <p:graphicFrame>
        <p:nvGraphicFramePr>
          <p:cNvPr id="7" name="Table 6"/>
          <p:cNvGraphicFramePr>
            <a:graphicFrameLocks noGrp="1"/>
          </p:cNvGraphicFramePr>
          <p:nvPr>
            <p:extLst>
              <p:ext uri="{D42A27DB-BD31-4B8C-83A1-F6EECF244321}">
                <p14:modId xmlns:p14="http://schemas.microsoft.com/office/powerpoint/2010/main" val="1099518080"/>
              </p:ext>
            </p:extLst>
          </p:nvPr>
        </p:nvGraphicFramePr>
        <p:xfrm>
          <a:off x="174642" y="769441"/>
          <a:ext cx="3495658" cy="2024558"/>
        </p:xfrm>
        <a:graphic>
          <a:graphicData uri="http://schemas.openxmlformats.org/drawingml/2006/table">
            <a:tbl>
              <a:tblPr firstRow="1" firstCol="1" lastRow="1" lastCol="1" bandRow="1" bandCol="1"/>
              <a:tblGrid>
                <a:gridCol w="2633657">
                  <a:extLst>
                    <a:ext uri="{9D8B030D-6E8A-4147-A177-3AD203B41FA5}">
                      <a16:colId xmlns:a16="http://schemas.microsoft.com/office/drawing/2014/main" val="1000666204"/>
                    </a:ext>
                  </a:extLst>
                </a:gridCol>
                <a:gridCol w="862001">
                  <a:extLst>
                    <a:ext uri="{9D8B030D-6E8A-4147-A177-3AD203B41FA5}">
                      <a16:colId xmlns:a16="http://schemas.microsoft.com/office/drawing/2014/main" val="3488492488"/>
                    </a:ext>
                  </a:extLst>
                </a:gridCol>
              </a:tblGrid>
              <a:tr h="460673">
                <a:tc gridSpan="2">
                  <a:txBody>
                    <a:bodyPr/>
                    <a:lstStyle/>
                    <a:p>
                      <a:pPr marL="71120">
                        <a:lnSpc>
                          <a:spcPts val="1450"/>
                        </a:lnSpc>
                        <a:spcAft>
                          <a:spcPts val="0"/>
                        </a:spcAft>
                      </a:pPr>
                      <a:endParaRPr lang="en-GB" sz="1100" dirty="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73660" marR="62230" algn="ctr">
                        <a:lnSpc>
                          <a:spcPts val="1450"/>
                        </a:lnSpc>
                        <a:spcAft>
                          <a:spcPts val="0"/>
                        </a:spcAft>
                      </a:pPr>
                      <a:endParaRPr lang="en-GB" sz="1100" dirty="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207082"/>
                  </a:ext>
                </a:extLst>
              </a:tr>
              <a:tr h="460673">
                <a:tc>
                  <a:txBody>
                    <a:bodyPr/>
                    <a:lstStyle/>
                    <a:p>
                      <a:pPr marL="71120">
                        <a:lnSpc>
                          <a:spcPts val="1455"/>
                        </a:lnSpc>
                        <a:spcAft>
                          <a:spcPts val="0"/>
                        </a:spcAft>
                      </a:pPr>
                      <a:endParaRPr lang="en-GB" sz="1100" dirty="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dirty="0">
                          <a:effectLst/>
                          <a:latin typeface="Times New Roman" panose="02020603050405020304" pitchFamily="18" charset="0"/>
                          <a:ea typeface="Carlito"/>
                          <a:cs typeface="Carlito"/>
                        </a:rPr>
                        <a:t> </a:t>
                      </a:r>
                      <a:endParaRPr lang="en-GB" sz="1100" dirty="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0666620"/>
                  </a:ext>
                </a:extLst>
              </a:tr>
              <a:tr h="416609">
                <a:tc>
                  <a:txBody>
                    <a:bodyPr/>
                    <a:lstStyle/>
                    <a:p>
                      <a:pPr marL="71120">
                        <a:lnSpc>
                          <a:spcPts val="1315"/>
                        </a:lnSpc>
                        <a:spcAft>
                          <a:spcPts val="0"/>
                        </a:spcAft>
                      </a:pPr>
                      <a:endParaRPr lang="en-GB" sz="1100" dirty="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Carlito"/>
                          <a:cs typeface="Carlito"/>
                        </a:rPr>
                        <a:t> </a:t>
                      </a:r>
                      <a:endParaRPr lang="en-GB" sz="110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566322"/>
                  </a:ext>
                </a:extLst>
              </a:tr>
              <a:tr h="226731">
                <a:tc>
                  <a:txBody>
                    <a:bodyPr/>
                    <a:lstStyle/>
                    <a:p>
                      <a:pPr marL="71120">
                        <a:lnSpc>
                          <a:spcPts val="1315"/>
                        </a:lnSpc>
                        <a:spcAft>
                          <a:spcPts val="0"/>
                        </a:spcAft>
                      </a:pPr>
                      <a:endParaRPr lang="en-GB" sz="1100" dirty="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Times New Roman" panose="02020603050405020304" pitchFamily="18" charset="0"/>
                          <a:ea typeface="Carlito"/>
                          <a:cs typeface="Carlito"/>
                        </a:rPr>
                        <a:t> </a:t>
                      </a:r>
                      <a:endParaRPr lang="en-GB" sz="110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8490413"/>
                  </a:ext>
                </a:extLst>
              </a:tr>
              <a:tr h="459872">
                <a:tc>
                  <a:txBody>
                    <a:bodyPr/>
                    <a:lstStyle/>
                    <a:p>
                      <a:pPr marL="71120">
                        <a:lnSpc>
                          <a:spcPts val="1450"/>
                        </a:lnSpc>
                        <a:spcAft>
                          <a:spcPts val="0"/>
                        </a:spcAft>
                      </a:pPr>
                      <a:endParaRPr lang="en-GB" sz="1100" dirty="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en-US" sz="1200" dirty="0">
                          <a:effectLst/>
                          <a:latin typeface="Times New Roman" panose="02020603050405020304" pitchFamily="18" charset="0"/>
                          <a:ea typeface="Carlito"/>
                          <a:cs typeface="Carlito"/>
                        </a:rPr>
                        <a:t> </a:t>
                      </a:r>
                      <a:endParaRPr lang="en-GB" sz="1100" dirty="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841359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202563089"/>
              </p:ext>
            </p:extLst>
          </p:nvPr>
        </p:nvGraphicFramePr>
        <p:xfrm>
          <a:off x="3822700" y="769441"/>
          <a:ext cx="4076700" cy="2024558"/>
        </p:xfrm>
        <a:graphic>
          <a:graphicData uri="http://schemas.openxmlformats.org/drawingml/2006/table">
            <a:tbl>
              <a:tblPr firstRow="1" firstCol="1" lastRow="1" lastCol="1" bandRow="1" bandCol="1"/>
              <a:tblGrid>
                <a:gridCol w="4076700">
                  <a:extLst>
                    <a:ext uri="{9D8B030D-6E8A-4147-A177-3AD203B41FA5}">
                      <a16:colId xmlns:a16="http://schemas.microsoft.com/office/drawing/2014/main" val="1000666204"/>
                    </a:ext>
                  </a:extLst>
                </a:gridCol>
              </a:tblGrid>
              <a:tr h="460673">
                <a:tc>
                  <a:txBody>
                    <a:bodyPr/>
                    <a:lstStyle/>
                    <a:p>
                      <a:pPr marL="71120">
                        <a:lnSpc>
                          <a:spcPts val="1450"/>
                        </a:lnSpc>
                        <a:spcAft>
                          <a:spcPts val="0"/>
                        </a:spcAft>
                      </a:pPr>
                      <a:endParaRPr lang="en-GB" sz="1200" dirty="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207082"/>
                  </a:ext>
                </a:extLst>
              </a:tr>
              <a:tr h="1563885">
                <a:tc>
                  <a:txBody>
                    <a:bodyPr/>
                    <a:lstStyle/>
                    <a:p>
                      <a:pPr>
                        <a:spcAft>
                          <a:spcPts val="0"/>
                        </a:spcAft>
                      </a:pPr>
                      <a:endParaRPr lang="en-GB" sz="1200" dirty="0">
                        <a:effectLst/>
                        <a:latin typeface="Carlito"/>
                        <a:ea typeface="Carlito"/>
                        <a:cs typeface="Carlito"/>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0666620"/>
                  </a:ext>
                </a:extLst>
              </a:tr>
            </a:tbl>
          </a:graphicData>
        </a:graphic>
      </p:graphicFrame>
    </p:spTree>
    <p:extLst>
      <p:ext uri="{BB962C8B-B14F-4D97-AF65-F5344CB8AC3E}">
        <p14:creationId xmlns:p14="http://schemas.microsoft.com/office/powerpoint/2010/main" val="5043775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E6F0B5961BED49951ED70953094AB2" ma:contentTypeVersion="5" ma:contentTypeDescription="Create a new document." ma:contentTypeScope="" ma:versionID="12613cc29ca317b80d5107320cc40373">
  <xsd:schema xmlns:xsd="http://www.w3.org/2001/XMLSchema" xmlns:xs="http://www.w3.org/2001/XMLSchema" xmlns:p="http://schemas.microsoft.com/office/2006/metadata/properties" xmlns:ns3="07dd5f5f-0ad4-4da3-86dc-6e4524092127" targetNamespace="http://schemas.microsoft.com/office/2006/metadata/properties" ma:root="true" ma:fieldsID="e5e88d8f437088aedfe9a70eb58bf63c" ns3:_="">
    <xsd:import namespace="07dd5f5f-0ad4-4da3-86dc-6e4524092127"/>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dd5f5f-0ad4-4da3-86dc-6e4524092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7CBB552-73C8-4C07-8DA9-FEA756FCFD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dd5f5f-0ad4-4da3-86dc-6e4524092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05181E-46BE-4025-AE6B-F08265AB020E}">
  <ds:schemaRefs>
    <ds:schemaRef ds:uri="http://schemas.microsoft.com/sharepoint/v3/contenttype/forms"/>
  </ds:schemaRefs>
</ds:datastoreItem>
</file>

<file path=customXml/itemProps3.xml><?xml version="1.0" encoding="utf-8"?>
<ds:datastoreItem xmlns:ds="http://schemas.openxmlformats.org/officeDocument/2006/customXml" ds:itemID="{8F05BD67-63C4-428D-AE9C-A07A7E45FFA1}">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07dd5f5f-0ad4-4da3-86dc-6e452409212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1228</TotalTime>
  <Words>140</Words>
  <Application>Microsoft Office PowerPoint</Application>
  <PresentationFormat>A3 Paper (297x420 mm)</PresentationFormat>
  <Paragraphs>15</Paragraphs>
  <Slides>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Carlito</vt:lpstr>
      <vt:lpstr>Gill Sans MT</vt:lpstr>
      <vt:lpstr>Phosphate Inline</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Nesbitt</dc:creator>
  <cp:lastModifiedBy>Mitchell House</cp:lastModifiedBy>
  <cp:revision>70</cp:revision>
  <cp:lastPrinted>2023-09-05T15:46:47Z</cp:lastPrinted>
  <dcterms:created xsi:type="dcterms:W3CDTF">2020-09-22T12:40:30Z</dcterms:created>
  <dcterms:modified xsi:type="dcterms:W3CDTF">2024-05-21T15:32:42Z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0x01010080E6F0B5961BED49951ED70953094AB2</vt:lpwstr>
  </property>
</Properties>
</file>