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7224" autoAdjust="0"/>
  </p:normalViewPr>
  <p:slideViewPr>
    <p:cSldViewPr snapToGrid="0" snapToObjects="1">
      <p:cViewPr varScale="1">
        <p:scale>
          <a:sx n="52" d="100"/>
          <a:sy n="52" d="100"/>
        </p:scale>
        <p:origin x="17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EE9BC-2EF5-42A0-A56E-9168CFD76778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22AE8-3D0D-4981-B040-D582B3E512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2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2AE8-3D0D-4981-B040-D582B3E512F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78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9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7A9A-2CB2-A741-B755-CCE1CF4A6E7F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417893" y="390779"/>
            <a:ext cx="1196581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0">
                  <a:solidFill>
                    <a:schemeClr val="tx1"/>
                  </a:solidFill>
                </a:ln>
                <a:gradFill flip="none" rotWithShape="1">
                  <a:gsLst>
                    <a:gs pos="38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What Does the Earth Look Like From The Solar System? </a:t>
            </a:r>
            <a:endParaRPr lang="en-GB" sz="3600" b="1" cap="none" spc="0" dirty="0">
              <a:ln w="0">
                <a:solidFill>
                  <a:schemeClr val="tx1"/>
                </a:solidFill>
              </a:ln>
              <a:gradFill flip="none" rotWithShape="1">
                <a:gsLst>
                  <a:gs pos="38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84E3967-87F3-CD49-9356-CFC6D0DEC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994759"/>
              </p:ext>
            </p:extLst>
          </p:nvPr>
        </p:nvGraphicFramePr>
        <p:xfrm>
          <a:off x="598801" y="1040831"/>
          <a:ext cx="3803027" cy="8142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8041">
                  <a:extLst>
                    <a:ext uri="{9D8B030D-6E8A-4147-A177-3AD203B41FA5}">
                      <a16:colId xmlns:a16="http://schemas.microsoft.com/office/drawing/2014/main" val="2344213269"/>
                    </a:ext>
                  </a:extLst>
                </a:gridCol>
                <a:gridCol w="2704986">
                  <a:extLst>
                    <a:ext uri="{9D8B030D-6E8A-4147-A177-3AD203B41FA5}">
                      <a16:colId xmlns:a16="http://schemas.microsoft.com/office/drawing/2014/main" val="2649323644"/>
                    </a:ext>
                  </a:extLst>
                </a:gridCol>
              </a:tblGrid>
              <a:tr h="53829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Gill Sans MT" panose="020B0502020104020203" pitchFamily="34" charset="77"/>
                        </a:rPr>
                        <a:t>ESSENTIAL VOCABULARY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12075"/>
                  </a:ext>
                </a:extLst>
              </a:tr>
              <a:tr h="46779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77"/>
                        </a:rPr>
                        <a:t>Rotation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Gill Sans MT" panose="020B0502020104020203" pitchFamily="34" charset="77"/>
                        </a:rPr>
                        <a:t>The action of rotating</a:t>
                      </a:r>
                      <a:r>
                        <a:rPr lang="en-GB" sz="1000" baseline="0" dirty="0">
                          <a:latin typeface="Gill Sans MT" panose="020B0502020104020203" pitchFamily="34" charset="77"/>
                        </a:rPr>
                        <a:t> about an axis or centre.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33429"/>
                  </a:ext>
                </a:extLst>
              </a:tr>
              <a:tr h="46779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Gill Sans MT" panose="020B0502020104020203" pitchFamily="34" charset="77"/>
                        </a:rPr>
                        <a:t>Celestial Body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Gill Sans MT" panose="020B0502020104020203" pitchFamily="34" charset="77"/>
                        </a:rPr>
                        <a:t>A natural Object</a:t>
                      </a:r>
                      <a:r>
                        <a:rPr lang="en-GB" sz="1000" baseline="0" dirty="0">
                          <a:latin typeface="Gill Sans MT" panose="020B0502020104020203" pitchFamily="34" charset="77"/>
                        </a:rPr>
                        <a:t> that exists outside the Earth’s atmosphere. 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563774"/>
                  </a:ext>
                </a:extLst>
              </a:tr>
              <a:tr h="54263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Gill Sans MT" panose="020B0502020104020203" pitchFamily="34" charset="77"/>
                        </a:rPr>
                        <a:t>Equator</a:t>
                      </a:r>
                    </a:p>
                    <a:p>
                      <a:pPr algn="ctr"/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Gill Sans MT" panose="020B0502020104020203" pitchFamily="34" charset="77"/>
                        </a:rPr>
                        <a:t>An imaginary line around the middle</a:t>
                      </a:r>
                      <a:r>
                        <a:rPr lang="en-GB" sz="1000" baseline="0" dirty="0">
                          <a:latin typeface="Gill Sans MT" panose="020B0502020104020203" pitchFamily="34" charset="77"/>
                        </a:rPr>
                        <a:t> of the planet or another celestial body.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57742"/>
                  </a:ext>
                </a:extLst>
              </a:tr>
              <a:tr h="54263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77"/>
                        </a:rPr>
                        <a:t>Tropic</a:t>
                      </a:r>
                      <a:r>
                        <a:rPr lang="en-GB" sz="1200" b="1" baseline="0" dirty="0">
                          <a:latin typeface="Gill Sans MT" panose="020B0502020104020203" pitchFamily="34" charset="77"/>
                        </a:rPr>
                        <a:t> of Capricorn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Gill Sans MT" panose="020B0502020104020203" pitchFamily="34" charset="77"/>
                        </a:rPr>
                        <a:t>An imaginary line of latitude going around the</a:t>
                      </a:r>
                      <a:r>
                        <a:rPr lang="en-GB" sz="1000" baseline="0" dirty="0">
                          <a:latin typeface="Gill Sans MT" panose="020B0502020104020203" pitchFamily="34" charset="77"/>
                        </a:rPr>
                        <a:t> Earth at approximately 23.5 degrees south of the equator. 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595459"/>
                  </a:ext>
                </a:extLst>
              </a:tr>
              <a:tr h="63306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Gill Sans MT" panose="020B0502020104020203" pitchFamily="34" charset="77"/>
                        </a:rPr>
                        <a:t>Tropic</a:t>
                      </a:r>
                      <a:r>
                        <a:rPr lang="en-GB" sz="1200" b="1" baseline="0" dirty="0">
                          <a:latin typeface="Gill Sans MT" panose="020B0502020104020203" pitchFamily="34" charset="77"/>
                        </a:rPr>
                        <a:t> of Cancer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  <a:p>
                      <a:pPr algn="ctr"/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Gill Sans MT" panose="020B0502020104020203" pitchFamily="34" charset="77"/>
                        </a:rPr>
                        <a:t>An imaginary </a:t>
                      </a:r>
                      <a:r>
                        <a:rPr lang="en-GB" sz="1000" baseline="0" dirty="0">
                          <a:latin typeface="Gill Sans MT" panose="020B0502020104020203" pitchFamily="34" charset="77"/>
                        </a:rPr>
                        <a:t> latitude line located above the equator that runs across the globe at 23 degrees north of the equator.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535911"/>
                  </a:ext>
                </a:extLst>
              </a:tr>
              <a:tr h="46779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Gill Sans MT" panose="020B0502020104020203" pitchFamily="34" charset="77"/>
                        </a:rPr>
                        <a:t>Sphere</a:t>
                      </a:r>
                    </a:p>
                    <a:p>
                      <a:pPr algn="ctr"/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Gill Sans MT" panose="020B0502020104020203" pitchFamily="34" charset="77"/>
                        </a:rPr>
                        <a:t>A perfectly round 3D shape</a:t>
                      </a:r>
                      <a:r>
                        <a:rPr lang="en-GB" sz="1000" baseline="0" dirty="0">
                          <a:latin typeface="Gill Sans MT" panose="020B0502020104020203" pitchFamily="34" charset="77"/>
                        </a:rPr>
                        <a:t> with one continuous curve.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294210"/>
                  </a:ext>
                </a:extLst>
              </a:tr>
              <a:tr h="46779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77"/>
                        </a:rPr>
                        <a:t>Orbit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Gill Sans MT" panose="020B0502020104020203" pitchFamily="34" charset="77"/>
                        </a:rPr>
                        <a:t>The path of an object around a particular point in space.</a:t>
                      </a:r>
                      <a:r>
                        <a:rPr lang="en-GB" sz="1000" baseline="0" dirty="0">
                          <a:latin typeface="Gill Sans MT" panose="020B0502020104020203" pitchFamily="34" charset="77"/>
                        </a:rPr>
                        <a:t> 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610385"/>
                  </a:ext>
                </a:extLst>
              </a:tr>
              <a:tr h="46779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77"/>
                        </a:rPr>
                        <a:t>Latitude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Gill Sans MT" panose="020B0502020104020203" pitchFamily="34" charset="77"/>
                        </a:rPr>
                        <a:t>An imaginary line that is used to specify the North and</a:t>
                      </a:r>
                      <a:r>
                        <a:rPr lang="en-GB" sz="1000" baseline="0" dirty="0">
                          <a:latin typeface="Gill Sans MT" panose="020B0502020104020203" pitchFamily="34" charset="77"/>
                        </a:rPr>
                        <a:t> South side of the Earth.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841805"/>
                  </a:ext>
                </a:extLst>
              </a:tr>
              <a:tr h="46779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77"/>
                        </a:rPr>
                        <a:t>Longitude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Gill Sans MT" panose="020B0502020104020203" pitchFamily="34" charset="77"/>
                        </a:rPr>
                        <a:t>An</a:t>
                      </a:r>
                      <a:r>
                        <a:rPr lang="en-GB" sz="1000" baseline="0" dirty="0">
                          <a:latin typeface="Gill Sans MT" panose="020B0502020104020203" pitchFamily="34" charset="77"/>
                        </a:rPr>
                        <a:t> imaginary line running from the North Pole to the South Pole.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4564703"/>
                  </a:ext>
                </a:extLst>
              </a:tr>
              <a:tr h="46779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latin typeface="Gill Sans MT" panose="020B0502020104020203" pitchFamily="34" charset="77"/>
                        </a:rPr>
                        <a:t>Timezone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Gill Sans MT" panose="020B0502020104020203" pitchFamily="34" charset="77"/>
                        </a:rPr>
                        <a:t>Is a region</a:t>
                      </a:r>
                      <a:r>
                        <a:rPr lang="en-GB" sz="1000" baseline="0" dirty="0">
                          <a:latin typeface="Gill Sans MT" panose="020B0502020104020203" pitchFamily="34" charset="77"/>
                        </a:rPr>
                        <a:t> with standard time throughout.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870930"/>
                  </a:ext>
                </a:extLst>
              </a:tr>
              <a:tr h="46779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77"/>
                        </a:rPr>
                        <a:t>Hemisphere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Gill Sans MT" panose="020B0502020104020203" pitchFamily="34" charset="77"/>
                        </a:rPr>
                        <a:t>Half</a:t>
                      </a:r>
                      <a:r>
                        <a:rPr lang="en-GB" sz="1000" baseline="0" dirty="0">
                          <a:latin typeface="Gill Sans MT" panose="020B0502020104020203" pitchFamily="34" charset="77"/>
                        </a:rPr>
                        <a:t> of a sphere, or ball. 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434774"/>
                  </a:ext>
                </a:extLst>
              </a:tr>
              <a:tr h="46779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Gravity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Gill Sans MT" panose="020B0502020104020203" pitchFamily="34" charset="77"/>
                        </a:rPr>
                        <a:t>Gravity</a:t>
                      </a:r>
                      <a:r>
                        <a:rPr lang="en-GB" sz="1000" baseline="0" dirty="0">
                          <a:latin typeface="Gill Sans MT" panose="020B0502020104020203" pitchFamily="34" charset="77"/>
                        </a:rPr>
                        <a:t> is a force that pulls everything down towards the centre of the Earth.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127429"/>
                  </a:ext>
                </a:extLst>
              </a:tr>
              <a:tr h="46779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Axis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Gill Sans MT" panose="020B0502020104020203" pitchFamily="34" charset="77"/>
                        </a:rPr>
                        <a:t>An imaginary line about which</a:t>
                      </a:r>
                      <a:r>
                        <a:rPr lang="en-GB" sz="1000" baseline="0" dirty="0">
                          <a:latin typeface="Gill Sans MT" panose="020B0502020104020203" pitchFamily="34" charset="77"/>
                        </a:rPr>
                        <a:t> a body rotates.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363844"/>
                  </a:ext>
                </a:extLst>
              </a:tr>
              <a:tr h="46779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77"/>
                        </a:rPr>
                        <a:t>Prime Meridian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Gill Sans MT" panose="020B0502020104020203" pitchFamily="34" charset="77"/>
                        </a:rPr>
                        <a:t>An</a:t>
                      </a:r>
                      <a:r>
                        <a:rPr lang="en-GB" sz="1000" baseline="0" dirty="0">
                          <a:latin typeface="Gill Sans MT" panose="020B0502020104020203" pitchFamily="34" charset="77"/>
                        </a:rPr>
                        <a:t> imaginary line that divides the Earth into two equal parts; the Eastern and Western Hemisphere.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6516651"/>
                  </a:ext>
                </a:extLst>
              </a:tr>
              <a:tr h="63306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Greenwich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Mean Time (GMT)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Gill Sans MT" panose="020B0502020104020203" pitchFamily="34" charset="77"/>
                        </a:rPr>
                        <a:t>An internationally</a:t>
                      </a:r>
                      <a:r>
                        <a:rPr lang="en-GB" sz="1000" baseline="0" dirty="0">
                          <a:latin typeface="Gill Sans MT" panose="020B0502020104020203" pitchFamily="34" charset="77"/>
                        </a:rPr>
                        <a:t> standard time format. </a:t>
                      </a:r>
                      <a:endParaRPr lang="en-GB" sz="10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890198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B282761F-969F-D243-A8F6-6981A0968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939162"/>
              </p:ext>
            </p:extLst>
          </p:nvPr>
        </p:nvGraphicFramePr>
        <p:xfrm>
          <a:off x="4726513" y="7125835"/>
          <a:ext cx="3157855" cy="1907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7855">
                  <a:extLst>
                    <a:ext uri="{9D8B030D-6E8A-4147-A177-3AD203B41FA5}">
                      <a16:colId xmlns:a16="http://schemas.microsoft.com/office/drawing/2014/main" val="2649323644"/>
                    </a:ext>
                  </a:extLst>
                </a:gridCol>
              </a:tblGrid>
              <a:tr h="590123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Gill Sans MT" panose="020B0502020104020203" pitchFamily="34" charset="77"/>
                        </a:rPr>
                        <a:t>MAKING LINKS TO PREVIOUS LEARNING</a:t>
                      </a:r>
                    </a:p>
                    <a:p>
                      <a:pPr algn="ctr"/>
                      <a:r>
                        <a:rPr lang="en-GB" sz="1100" b="1" dirty="0">
                          <a:latin typeface="Gill Sans MT" panose="020B0502020104020203" pitchFamily="34" charset="77"/>
                        </a:rPr>
                        <a:t> </a:t>
                      </a: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Gill Sans MT" panose="020B0502020104020203" pitchFamily="34" charset="77"/>
                        </a:rPr>
                        <a:t>GOLDEN VOCABULARY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864142"/>
                  </a:ext>
                </a:extLst>
              </a:tr>
              <a:tr h="43906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C000"/>
                          </a:solidFill>
                          <a:latin typeface="Gill Sans MT" panose="020B0502020104020203" pitchFamily="34" charset="77"/>
                        </a:rPr>
                        <a:t>Forces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33429"/>
                  </a:ext>
                </a:extLst>
              </a:tr>
              <a:tr h="43906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C000"/>
                          </a:solidFill>
                          <a:latin typeface="Gill Sans MT" panose="020B0502020104020203" pitchFamily="34" charset="77"/>
                        </a:rPr>
                        <a:t>Gravity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563774"/>
                  </a:ext>
                </a:extLst>
              </a:tr>
              <a:tr h="43906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C000"/>
                          </a:solidFill>
                          <a:latin typeface="Gill Sans MT" panose="020B0502020104020203" pitchFamily="34" charset="77"/>
                        </a:rPr>
                        <a:t>Shadow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5774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275367"/>
              </p:ext>
            </p:extLst>
          </p:nvPr>
        </p:nvGraphicFramePr>
        <p:xfrm>
          <a:off x="7560582" y="3872492"/>
          <a:ext cx="4823125" cy="131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The Moon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The Moon orbits the Earth in an oval shaped path while spinning on its axis. At various times in a month, the Moon appears to be different shapes. This is because as the Moon rotates round Earth, the sun lights up different parts of 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218647"/>
              </p:ext>
            </p:extLst>
          </p:nvPr>
        </p:nvGraphicFramePr>
        <p:xfrm>
          <a:off x="4668935" y="5403958"/>
          <a:ext cx="4314660" cy="161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367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The Earth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46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Gill Sans MT" panose="020B0502020104020203"/>
                        </a:rPr>
                        <a:t>Earth rotates on its axis. It does a full rotation once every 24 hours. At the same time that Earth is rotating, it is also orbiting around the sun. It takes a little more than 365 days to orbit the Sun. Night occurs when the side of Earth is facing away from the Sun.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229E4DC9-4D7A-4045-B8E0-194DBF237103}"/>
              </a:ext>
            </a:extLst>
          </p:cNvPr>
          <p:cNvSpPr/>
          <p:nvPr/>
        </p:nvSpPr>
        <p:spPr>
          <a:xfrm>
            <a:off x="331694" y="309282"/>
            <a:ext cx="12138212" cy="8982636"/>
          </a:xfrm>
          <a:prstGeom prst="rect">
            <a:avLst/>
          </a:prstGeom>
          <a:noFill/>
          <a:ln w="730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582" y="1057050"/>
            <a:ext cx="4823125" cy="2690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914" y="3872493"/>
            <a:ext cx="2705386" cy="1310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3307" y="5475814"/>
            <a:ext cx="2966887" cy="1538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10017"/>
          <a:stretch/>
        </p:blipFill>
        <p:spPr>
          <a:xfrm>
            <a:off x="4547914" y="1040831"/>
            <a:ext cx="2953738" cy="2676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927" y="7084690"/>
            <a:ext cx="4375780" cy="209847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1" t="2191" r="18922" b="82456"/>
          <a:stretch/>
        </p:blipFill>
        <p:spPr bwMode="auto">
          <a:xfrm>
            <a:off x="11588607" y="7156990"/>
            <a:ext cx="558800" cy="282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41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112811" y="0"/>
            <a:ext cx="3307316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0">
                  <a:solidFill>
                    <a:schemeClr val="tx1"/>
                  </a:solidFill>
                </a:ln>
                <a:gradFill flip="none" rotWithShape="1">
                  <a:gsLst>
                    <a:gs pos="38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Assessment</a:t>
            </a:r>
            <a:endParaRPr lang="en-GB" sz="4800" b="1" cap="none" spc="0" dirty="0">
              <a:ln w="0">
                <a:solidFill>
                  <a:schemeClr val="tx1"/>
                </a:solidFill>
              </a:ln>
              <a:gradFill flip="none" rotWithShape="1">
                <a:gsLst>
                  <a:gs pos="38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18080"/>
              </p:ext>
            </p:extLst>
          </p:nvPr>
        </p:nvGraphicFramePr>
        <p:xfrm>
          <a:off x="174642" y="769441"/>
          <a:ext cx="3495658" cy="20245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33657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  <a:gridCol w="862001">
                  <a:extLst>
                    <a:ext uri="{9D8B030D-6E8A-4147-A177-3AD203B41FA5}">
                      <a16:colId xmlns:a16="http://schemas.microsoft.com/office/drawing/2014/main" val="3488492488"/>
                    </a:ext>
                  </a:extLst>
                </a:gridCol>
              </a:tblGrid>
              <a:tr h="460673">
                <a:tc gridSpan="2"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3660" marR="6223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460673">
                <a:tc>
                  <a:txBody>
                    <a:bodyPr/>
                    <a:lstStyle/>
                    <a:p>
                      <a:pPr marL="7112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  <a:tr h="416609">
                <a:tc>
                  <a:txBody>
                    <a:bodyPr/>
                    <a:lstStyle/>
                    <a:p>
                      <a:pPr marL="7112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66322"/>
                  </a:ext>
                </a:extLst>
              </a:tr>
              <a:tr h="226731">
                <a:tc>
                  <a:txBody>
                    <a:bodyPr/>
                    <a:lstStyle/>
                    <a:p>
                      <a:pPr marL="7112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490413"/>
                  </a:ext>
                </a:extLst>
              </a:tr>
              <a:tr h="459872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rlito"/>
                          <a:cs typeface="Carlito"/>
                        </a:rPr>
                        <a:t> </a:t>
                      </a:r>
                      <a:endParaRPr lang="en-GB" sz="11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41359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63089"/>
              </p:ext>
            </p:extLst>
          </p:nvPr>
        </p:nvGraphicFramePr>
        <p:xfrm>
          <a:off x="3822700" y="769441"/>
          <a:ext cx="4076700" cy="20245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7670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460673">
                <a:tc>
                  <a:txBody>
                    <a:bodyPr/>
                    <a:lstStyle/>
                    <a:p>
                      <a:pPr marL="7112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1563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37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359</Words>
  <Application>Microsoft Office PowerPoint</Application>
  <PresentationFormat>A3 Paper (297x420 mm)</PresentationFormat>
  <Paragraphs>47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Carlito</vt:lpstr>
      <vt:lpstr>Gill Sans MT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Nesbitt</dc:creator>
  <cp:lastModifiedBy>Becky Norris</cp:lastModifiedBy>
  <cp:revision>48</cp:revision>
  <dcterms:created xsi:type="dcterms:W3CDTF">2020-09-22T12:40:30Z</dcterms:created>
  <dcterms:modified xsi:type="dcterms:W3CDTF">2024-06-30T17:03:45Z</dcterms:modified>
</cp:coreProperties>
</file>